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53" r:id="rId1"/>
    <p:sldMasterId id="2147483754" r:id="rId2"/>
    <p:sldMasterId id="2147483755" r:id="rId3"/>
  </p:sldMasterIdLst>
  <p:notesMasterIdLst>
    <p:notesMasterId r:id="rId47"/>
  </p:notesMasterIdLst>
  <p:sldIdLst>
    <p:sldId id="256" r:id="rId4"/>
    <p:sldId id="501" r:id="rId5"/>
    <p:sldId id="468" r:id="rId6"/>
    <p:sldId id="464" r:id="rId7"/>
    <p:sldId id="469" r:id="rId8"/>
    <p:sldId id="466" r:id="rId9"/>
    <p:sldId id="470" r:id="rId10"/>
    <p:sldId id="257" r:id="rId11"/>
    <p:sldId id="284" r:id="rId12"/>
    <p:sldId id="285" r:id="rId13"/>
    <p:sldId id="277" r:id="rId14"/>
    <p:sldId id="412" r:id="rId15"/>
    <p:sldId id="509" r:id="rId16"/>
    <p:sldId id="472" r:id="rId17"/>
    <p:sldId id="496" r:id="rId18"/>
    <p:sldId id="424" r:id="rId19"/>
    <p:sldId id="429" r:id="rId20"/>
    <p:sldId id="343" r:id="rId21"/>
    <p:sldId id="344" r:id="rId22"/>
    <p:sldId id="511" r:id="rId23"/>
    <p:sldId id="505" r:id="rId24"/>
    <p:sldId id="504" r:id="rId25"/>
    <p:sldId id="502" r:id="rId26"/>
    <p:sldId id="350" r:id="rId27"/>
    <p:sldId id="455" r:id="rId28"/>
    <p:sldId id="500" r:id="rId29"/>
    <p:sldId id="506" r:id="rId30"/>
    <p:sldId id="512" r:id="rId31"/>
    <p:sldId id="484" r:id="rId32"/>
    <p:sldId id="498" r:id="rId33"/>
    <p:sldId id="507" r:id="rId34"/>
    <p:sldId id="508" r:id="rId35"/>
    <p:sldId id="488" r:id="rId36"/>
    <p:sldId id="462" r:id="rId37"/>
    <p:sldId id="463" r:id="rId38"/>
    <p:sldId id="513" r:id="rId39"/>
    <p:sldId id="489" r:id="rId40"/>
    <p:sldId id="490" r:id="rId41"/>
    <p:sldId id="491" r:id="rId42"/>
    <p:sldId id="492" r:id="rId43"/>
    <p:sldId id="494" r:id="rId44"/>
    <p:sldId id="493" r:id="rId45"/>
    <p:sldId id="514" r:id="rId46"/>
  </p:sldIdLst>
  <p:sldSz cx="9144000" cy="6858000" type="screen4x3"/>
  <p:notesSz cx="6858000" cy="9144000"/>
  <p:embeddedFontLst>
    <p:embeddedFont>
      <p:font typeface="Bwhebb" panose="02000400000000000000" pitchFamily="2" charset="0"/>
      <p:regular r:id="rId48"/>
    </p:embeddedFont>
    <p:embeddedFont>
      <p:font typeface="Humanst521 BT" panose="020B0602020204020204" pitchFamily="34" charset="0"/>
      <p:regular r:id="rId49"/>
      <p:bold r:id="rId50"/>
      <p:italic r:id="rId51"/>
      <p:boldItalic r:id="rId52"/>
    </p:embeddedFont>
    <p:embeddedFont>
      <p:font typeface="Calibri" panose="020F0502020204030204" pitchFamily="34" charset="0"/>
      <p:regular r:id="rId53"/>
      <p:bold r:id="rId54"/>
      <p:italic r:id="rId55"/>
      <p:boldItalic r:id="rId56"/>
    </p:embeddedFont>
    <p:embeddedFont>
      <p:font typeface="Verdana" panose="020B0604030504040204" pitchFamily="34" charset="0"/>
      <p:regular r:id="rId57"/>
      <p:bold r:id="rId58"/>
      <p:italic r:id="rId59"/>
      <p:boldItalic r:id="rId60"/>
    </p:embeddedFont>
  </p:embeddedFontLst>
  <p:defaultTextStyle>
    <a:defPPr>
      <a:defRPr lang="de-DE"/>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20082"/>
    <a:srgbClr val="FF0000"/>
    <a:srgbClr val="CC0000"/>
    <a:srgbClr val="ACA800"/>
    <a:srgbClr val="CCCC00"/>
    <a:srgbClr val="00DE00"/>
    <a:srgbClr val="00F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7" autoAdjust="0"/>
    <p:restoredTop sz="94692" autoAdjust="0"/>
  </p:normalViewPr>
  <p:slideViewPr>
    <p:cSldViewPr>
      <p:cViewPr varScale="1">
        <p:scale>
          <a:sx n="79" d="100"/>
          <a:sy n="79" d="100"/>
        </p:scale>
        <p:origin x="1452" y="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font" Target="fonts/font4.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font" Target="fonts/font12.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font" Target="fonts/font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font" Target="fonts/font5.fntdata"/><Relationship Id="rId60" Type="http://schemas.openxmlformats.org/officeDocument/2006/relationships/font" Target="fonts/font13.fntdata"/><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ltLang="de-DE"/>
          </a:p>
        </p:txBody>
      </p:sp>
      <p:sp>
        <p:nvSpPr>
          <p:cNvPr id="1679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ltLang="de-DE"/>
          </a:p>
        </p:txBody>
      </p:sp>
      <p:sp>
        <p:nvSpPr>
          <p:cNvPr id="145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1679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ltLang="de-DE"/>
          </a:p>
        </p:txBody>
      </p:sp>
      <p:sp>
        <p:nvSpPr>
          <p:cNvPr id="1679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70149D6-FB87-4955-A102-F30D721D162C}" type="slidenum">
              <a:rPr lang="de-DE" altLang="de-DE"/>
              <a:pPr>
                <a:defRPr/>
              </a:pPr>
              <a:t>‹Nr.›</a:t>
            </a:fld>
            <a:endParaRPr lang="de-DE" altLang="de-DE"/>
          </a:p>
        </p:txBody>
      </p:sp>
    </p:spTree>
    <p:extLst>
      <p:ext uri="{BB962C8B-B14F-4D97-AF65-F5344CB8AC3E}">
        <p14:creationId xmlns:p14="http://schemas.microsoft.com/office/powerpoint/2010/main" val="21064126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38405CB4-4C99-4EF7-B33B-2A82956C7060}" type="slidenum">
              <a:rPr lang="de-DE" altLang="de-DE" smtClean="0"/>
              <a:pPr eaLnBrk="1" hangingPunct="1">
                <a:spcBef>
                  <a:spcPct val="0"/>
                </a:spcBef>
              </a:pPr>
              <a:t>1</a:t>
            </a:fld>
            <a:endParaRPr lang="de-DE" altLang="de-DE"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9C0B7C7-13E4-4566-B18B-02786A8D3D6A}" type="slidenum">
              <a:rPr lang="de-DE" altLang="de-DE" smtClean="0"/>
              <a:pPr eaLnBrk="1" hangingPunct="1">
                <a:spcBef>
                  <a:spcPct val="0"/>
                </a:spcBef>
              </a:pPr>
              <a:t>13</a:t>
            </a:fld>
            <a:endParaRPr lang="de-DE" altLang="de-DE"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0C1216C8-C79B-40C0-A0D5-B2F0F4673557}" type="slidenum">
              <a:rPr lang="de-DE" altLang="de-DE" smtClean="0"/>
              <a:pPr eaLnBrk="1" hangingPunct="1">
                <a:spcBef>
                  <a:spcPct val="0"/>
                </a:spcBef>
              </a:pPr>
              <a:t>14</a:t>
            </a:fld>
            <a:endParaRPr lang="de-DE" altLang="de-DE"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p:spPr>
        <p:txBody>
          <a:bodyPr/>
          <a:lstStyle/>
          <a:p>
            <a:endParaRPr lang="de-DE" altLang="de-DE"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4B0F3619-E7E7-4682-8424-63E42DD646F4}" type="slidenum">
              <a:rPr lang="de-DE" altLang="de-DE" smtClean="0"/>
              <a:pPr eaLnBrk="1" hangingPunct="1">
                <a:spcBef>
                  <a:spcPct val="0"/>
                </a:spcBef>
              </a:pPr>
              <a:t>16</a:t>
            </a:fld>
            <a:endParaRPr lang="de-DE" altLang="de-DE" smtClean="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E8F7F9D1-0ED4-4C3E-BB47-5DC3F0979DB3}" type="slidenum">
              <a:rPr lang="de-DE" altLang="de-DE" smtClean="0"/>
              <a:pPr eaLnBrk="1" hangingPunct="1">
                <a:spcBef>
                  <a:spcPct val="0"/>
                </a:spcBef>
              </a:pPr>
              <a:t>17</a:t>
            </a:fld>
            <a:endParaRPr lang="de-DE" altLang="de-DE" smtClean="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D9BF7C60-EE39-4878-A563-2382096A348D}" type="slidenum">
              <a:rPr lang="de-DE" altLang="de-DE" smtClean="0"/>
              <a:pPr eaLnBrk="1" hangingPunct="1">
                <a:spcBef>
                  <a:spcPct val="0"/>
                </a:spcBef>
              </a:pPr>
              <a:t>18</a:t>
            </a:fld>
            <a:endParaRPr lang="de-DE" altLang="de-DE" smtClean="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9C64C1AB-6E32-4840-9296-FDD91724D79A}" type="slidenum">
              <a:rPr lang="de-DE" altLang="de-DE" smtClean="0"/>
              <a:pPr eaLnBrk="1" hangingPunct="1">
                <a:spcBef>
                  <a:spcPct val="0"/>
                </a:spcBef>
              </a:pPr>
              <a:t>19</a:t>
            </a:fld>
            <a:endParaRPr lang="de-DE" altLang="de-DE" smtClean="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E4A50A84-4CF6-4C5F-8E80-D25F7F3F986F}" type="slidenum">
              <a:rPr lang="de-DE" altLang="de-DE" smtClean="0"/>
              <a:pPr eaLnBrk="1" hangingPunct="1">
                <a:spcBef>
                  <a:spcPct val="0"/>
                </a:spcBef>
              </a:pPr>
              <a:t>21</a:t>
            </a:fld>
            <a:endParaRPr lang="de-DE" altLang="de-DE" smtClean="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B4BDC766-2046-4BD0-AA6A-A303F42A2D07}" type="slidenum">
              <a:rPr lang="de-DE" altLang="de-DE" smtClean="0"/>
              <a:pPr eaLnBrk="1" hangingPunct="1">
                <a:spcBef>
                  <a:spcPct val="0"/>
                </a:spcBef>
              </a:pPr>
              <a:t>22</a:t>
            </a:fld>
            <a:endParaRPr lang="de-DE" altLang="de-DE"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3362B60-87AD-4485-8DEA-EA7C03CEC318}" type="slidenum">
              <a:rPr lang="de-DE" altLang="de-DE" smtClean="0"/>
              <a:pPr eaLnBrk="1" hangingPunct="1">
                <a:spcBef>
                  <a:spcPct val="0"/>
                </a:spcBef>
              </a:pPr>
              <a:t>23</a:t>
            </a:fld>
            <a:endParaRPr lang="de-DE" altLang="de-DE" smtClean="0"/>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EBC1405C-5169-4799-A14A-8975F8C49A07}" type="slidenum">
              <a:rPr lang="de-DE" altLang="de-DE" smtClean="0"/>
              <a:pPr eaLnBrk="1" hangingPunct="1">
                <a:spcBef>
                  <a:spcPct val="0"/>
                </a:spcBef>
              </a:pPr>
              <a:t>24</a:t>
            </a:fld>
            <a:endParaRPr lang="de-DE" altLang="de-DE" smtClean="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9C0B7C7-13E4-4566-B18B-02786A8D3D6A}" type="slidenum">
              <a:rPr lang="de-DE" altLang="de-DE" smtClean="0"/>
              <a:pPr eaLnBrk="1" hangingPunct="1">
                <a:spcBef>
                  <a:spcPct val="0"/>
                </a:spcBef>
              </a:pPr>
              <a:t>4</a:t>
            </a:fld>
            <a:endParaRPr lang="de-DE" altLang="de-DE"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0A7C2B97-5C72-4BF7-A84A-7188003FA451}" type="slidenum">
              <a:rPr lang="de-DE" altLang="de-DE" smtClean="0"/>
              <a:pPr eaLnBrk="1" hangingPunct="1">
                <a:spcBef>
                  <a:spcPct val="0"/>
                </a:spcBef>
              </a:pPr>
              <a:t>25</a:t>
            </a:fld>
            <a:endParaRPr lang="de-DE" altLang="de-DE" smtClean="0"/>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B57EFFFE-3600-4E6B-BBF9-1199BF2D255B}" type="slidenum">
              <a:rPr lang="de-DE" altLang="de-DE" smtClean="0"/>
              <a:pPr eaLnBrk="1" hangingPunct="1">
                <a:spcBef>
                  <a:spcPct val="0"/>
                </a:spcBef>
              </a:pPr>
              <a:t>26</a:t>
            </a:fld>
            <a:endParaRPr lang="de-DE" altLang="de-DE" smtClean="0"/>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8845B2E-51C3-4A97-9938-05A532035049}" type="slidenum">
              <a:rPr lang="de-DE" altLang="de-DE" smtClean="0"/>
              <a:pPr eaLnBrk="1" hangingPunct="1">
                <a:spcBef>
                  <a:spcPct val="0"/>
                </a:spcBef>
              </a:pPr>
              <a:t>27</a:t>
            </a:fld>
            <a:endParaRPr lang="de-DE" altLang="de-DE"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8845B2E-51C3-4A97-9938-05A532035049}" type="slidenum">
              <a:rPr lang="de-DE" altLang="de-DE" smtClean="0"/>
              <a:pPr eaLnBrk="1" hangingPunct="1">
                <a:spcBef>
                  <a:spcPct val="0"/>
                </a:spcBef>
              </a:pPr>
              <a:t>29</a:t>
            </a:fld>
            <a:endParaRPr lang="de-DE" altLang="de-DE"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8845B2E-51C3-4A97-9938-05A532035049}" type="slidenum">
              <a:rPr lang="de-DE" altLang="de-DE" smtClean="0"/>
              <a:pPr eaLnBrk="1" hangingPunct="1">
                <a:spcBef>
                  <a:spcPct val="0"/>
                </a:spcBef>
              </a:pPr>
              <a:t>31</a:t>
            </a:fld>
            <a:endParaRPr lang="de-DE" altLang="de-DE"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8845B2E-51C3-4A97-9938-05A532035049}" type="slidenum">
              <a:rPr lang="de-DE" altLang="de-DE" smtClean="0"/>
              <a:pPr eaLnBrk="1" hangingPunct="1">
                <a:spcBef>
                  <a:spcPct val="0"/>
                </a:spcBef>
              </a:pPr>
              <a:t>32</a:t>
            </a:fld>
            <a:endParaRPr lang="de-DE" altLang="de-DE"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04E9A485-0BB9-4EC3-89F2-475EC74C4E62}" type="slidenum">
              <a:rPr lang="de-DE" altLang="de-DE" smtClean="0"/>
              <a:pPr eaLnBrk="1" hangingPunct="1">
                <a:spcBef>
                  <a:spcPct val="0"/>
                </a:spcBef>
              </a:pPr>
              <a:t>33</a:t>
            </a:fld>
            <a:endParaRPr lang="de-DE" altLang="de-DE" smtClean="0"/>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563976F-8C72-4F04-917D-29C11BF3EDE0}" type="slidenum">
              <a:rPr lang="de-DE" altLang="de-DE" smtClean="0"/>
              <a:pPr eaLnBrk="1" hangingPunct="1">
                <a:spcBef>
                  <a:spcPct val="0"/>
                </a:spcBef>
              </a:pPr>
              <a:t>34</a:t>
            </a:fld>
            <a:endParaRPr lang="de-DE" altLang="de-DE" smtClean="0"/>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15286265-C8F5-4E35-928E-2696C8EB4CE6}" type="slidenum">
              <a:rPr lang="de-DE" altLang="de-DE" smtClean="0"/>
              <a:pPr eaLnBrk="1" hangingPunct="1">
                <a:spcBef>
                  <a:spcPct val="0"/>
                </a:spcBef>
              </a:pPr>
              <a:t>35</a:t>
            </a:fld>
            <a:endParaRPr lang="de-DE" altLang="de-DE" smtClean="0"/>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7956C5D-2E35-461D-ABF4-8048AF407E11}" type="slidenum">
              <a:rPr lang="de-DE" altLang="de-DE" smtClean="0"/>
              <a:pPr eaLnBrk="1" hangingPunct="1">
                <a:spcBef>
                  <a:spcPct val="0"/>
                </a:spcBef>
              </a:pPr>
              <a:t>37</a:t>
            </a:fld>
            <a:endParaRPr lang="de-DE" altLang="de-DE" smtClean="0"/>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9574DE0A-8407-4E5D-918E-9506C5264505}" type="slidenum">
              <a:rPr lang="de-DE" altLang="de-DE" smtClean="0"/>
              <a:pPr eaLnBrk="1" hangingPunct="1">
                <a:spcBef>
                  <a:spcPct val="0"/>
                </a:spcBef>
              </a:pPr>
              <a:t>5</a:t>
            </a:fld>
            <a:endParaRPr lang="de-DE" altLang="de-DE"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247C4D94-D388-4AB7-83EC-18B7C2807397}" type="slidenum">
              <a:rPr lang="de-DE" altLang="de-DE" smtClean="0"/>
              <a:pPr eaLnBrk="1" hangingPunct="1">
                <a:spcBef>
                  <a:spcPct val="0"/>
                </a:spcBef>
              </a:pPr>
              <a:t>38</a:t>
            </a:fld>
            <a:endParaRPr lang="de-DE" altLang="de-DE" smtClean="0"/>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4739BD3-515A-423C-93A0-6B84EF54E962}" type="slidenum">
              <a:rPr lang="de-DE" altLang="de-DE" smtClean="0"/>
              <a:pPr eaLnBrk="1" hangingPunct="1">
                <a:spcBef>
                  <a:spcPct val="0"/>
                </a:spcBef>
              </a:pPr>
              <a:t>39</a:t>
            </a:fld>
            <a:endParaRPr lang="de-DE" altLang="de-DE" smtClean="0"/>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811BCC1D-F28C-4259-B6E0-92FE8E17A607}" type="slidenum">
              <a:rPr lang="de-DE" altLang="de-DE" smtClean="0"/>
              <a:pPr eaLnBrk="1" hangingPunct="1">
                <a:spcBef>
                  <a:spcPct val="0"/>
                </a:spcBef>
              </a:pPr>
              <a:t>40</a:t>
            </a:fld>
            <a:endParaRPr lang="de-DE" altLang="de-DE" smtClean="0"/>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1146B25-6ECE-455A-BAE4-8B78293107CC}" type="slidenum">
              <a:rPr lang="de-DE" altLang="de-DE" smtClean="0"/>
              <a:pPr eaLnBrk="1" hangingPunct="1">
                <a:spcBef>
                  <a:spcPct val="0"/>
                </a:spcBef>
              </a:pPr>
              <a:t>41</a:t>
            </a:fld>
            <a:endParaRPr lang="de-DE" altLang="de-DE" smtClean="0"/>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1FDDBA0E-9248-4379-85FA-C48423DF9296}" type="slidenum">
              <a:rPr lang="de-DE" altLang="de-DE" smtClean="0"/>
              <a:pPr eaLnBrk="1" hangingPunct="1">
                <a:spcBef>
                  <a:spcPct val="0"/>
                </a:spcBef>
              </a:pPr>
              <a:t>42</a:t>
            </a:fld>
            <a:endParaRPr lang="de-DE" altLang="de-DE" smtClean="0"/>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38405CB4-4C99-4EF7-B33B-2A82956C7060}" type="slidenum">
              <a:rPr lang="de-DE" altLang="de-DE" smtClean="0"/>
              <a:pPr eaLnBrk="1" hangingPunct="1">
                <a:spcBef>
                  <a:spcPct val="0"/>
                </a:spcBef>
              </a:pPr>
              <a:t>43</a:t>
            </a:fld>
            <a:endParaRPr lang="de-DE" altLang="de-DE"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36685F8D-DD42-49C1-A510-93DE080344BD}" type="slidenum">
              <a:rPr lang="de-DE" altLang="de-DE" smtClean="0"/>
              <a:pPr eaLnBrk="1" hangingPunct="1">
                <a:spcBef>
                  <a:spcPct val="0"/>
                </a:spcBef>
              </a:pPr>
              <a:t>6</a:t>
            </a:fld>
            <a:endParaRPr lang="de-DE" altLang="de-DE" smtClean="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D7FF4729-954E-4FBB-9F81-DDDCD2C4AE71}" type="slidenum">
              <a:rPr lang="de-DE" altLang="de-DE" smtClean="0"/>
              <a:pPr eaLnBrk="1" hangingPunct="1">
                <a:spcBef>
                  <a:spcPct val="0"/>
                </a:spcBef>
              </a:pPr>
              <a:t>7</a:t>
            </a:fld>
            <a:endParaRPr lang="de-DE" altLang="de-DE"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ABC5CFE-CB17-46C8-962A-AB3A45809D31}" type="slidenum">
              <a:rPr lang="de-DE" altLang="de-DE" smtClean="0"/>
              <a:pPr eaLnBrk="1" hangingPunct="1">
                <a:spcBef>
                  <a:spcPct val="0"/>
                </a:spcBef>
              </a:pPr>
              <a:t>8</a:t>
            </a:fld>
            <a:endParaRPr lang="de-DE" altLang="de-DE"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5FE0A40E-8A9D-4F17-882E-8EA7B44D3F53}" type="slidenum">
              <a:rPr lang="de-DE" altLang="de-DE" smtClean="0"/>
              <a:pPr eaLnBrk="1" hangingPunct="1">
                <a:spcBef>
                  <a:spcPct val="0"/>
                </a:spcBef>
              </a:pPr>
              <a:t>9</a:t>
            </a:fld>
            <a:endParaRPr lang="de-DE" altLang="de-DE"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E691E150-D61F-4C08-A7CD-6F022ADBA62A}" type="slidenum">
              <a:rPr lang="de-DE" altLang="de-DE" smtClean="0"/>
              <a:pPr eaLnBrk="1" hangingPunct="1">
                <a:spcBef>
                  <a:spcPct val="0"/>
                </a:spcBef>
              </a:pPr>
              <a:t>10</a:t>
            </a:fld>
            <a:endParaRPr lang="de-DE" altLang="de-DE"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9F95047D-5CDC-4763-8636-7F7E91332F07}" type="slidenum">
              <a:rPr lang="de-DE" altLang="de-DE" smtClean="0"/>
              <a:pPr eaLnBrk="1" hangingPunct="1">
                <a:spcBef>
                  <a:spcPct val="0"/>
                </a:spcBef>
              </a:pPr>
              <a:t>11</a:t>
            </a:fld>
            <a:endParaRPr lang="de-DE" altLang="de-DE" smtClean="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p:spPr>
        <p:txBody>
          <a:bodyPr/>
          <a:lstStyle/>
          <a:p>
            <a:pPr eaLnBrk="1" hangingPunct="1"/>
            <a:endParaRPr lang="de-DE" altLang="de-DE"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633814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096121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73844" y="304800"/>
            <a:ext cx="2001837" cy="5715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66738" y="304800"/>
            <a:ext cx="5854700" cy="57150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640713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312906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2pPr>
              <a:defRPr sz="1800"/>
            </a:lvl2pPr>
            <a:lvl3pPr>
              <a:defRPr sz="1600"/>
            </a:lvl3pPr>
            <a:lvl4pPr>
              <a:defRPr sz="1400"/>
            </a:lvl4pPr>
            <a:lvl5pPr>
              <a:defRPr sz="12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990635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1"/>
            <a:ext cx="7772400" cy="1362075"/>
          </a:xfrm>
        </p:spPr>
        <p:txBody>
          <a:bodyPr anchor="t"/>
          <a:lstStyle>
            <a:lvl1pPr algn="l">
              <a:defRPr sz="2800" b="1" cap="all"/>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699950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667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34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953148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1"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9"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780149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5"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2218751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4"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894964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6" y="273049"/>
            <a:ext cx="3008313" cy="1162051"/>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568196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8182264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9"/>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025114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548456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73844" y="304800"/>
            <a:ext cx="2001837" cy="5715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66738" y="304800"/>
            <a:ext cx="5854700" cy="57150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427090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574675" y="304805"/>
            <a:ext cx="8001000" cy="892175"/>
          </a:xfrm>
        </p:spPr>
        <p:txBody>
          <a:bodyPr/>
          <a:lstStyle/>
          <a:p>
            <a:r>
              <a:rPr lang="de-DE" smtClean="0"/>
              <a:t>Titelmasterformat durch Klicken bearbeiten</a:t>
            </a:r>
            <a:endParaRPr lang="de-DE"/>
          </a:p>
        </p:txBody>
      </p:sp>
      <p:sp>
        <p:nvSpPr>
          <p:cNvPr id="3" name="Tabellenplatzhalter 2"/>
          <p:cNvSpPr>
            <a:spLocks noGrp="1"/>
          </p:cNvSpPr>
          <p:nvPr>
            <p:ph type="tbl" idx="1"/>
          </p:nvPr>
        </p:nvSpPr>
        <p:spPr>
          <a:xfrm>
            <a:off x="566738" y="1484317"/>
            <a:ext cx="8001000" cy="4535487"/>
          </a:xfrm>
        </p:spPr>
        <p:txBody>
          <a:bodyPr/>
          <a:lstStyle/>
          <a:p>
            <a:pPr lvl="0"/>
            <a:endParaRPr lang="de-DE"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7"/>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873495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990491282 h 1000"/>
              <a:gd name="T6" fmla="*/ 0 w 1000"/>
              <a:gd name="T7" fmla="*/ 990491282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de-DE"/>
          </a:p>
        </p:txBody>
      </p:sp>
      <p:sp>
        <p:nvSpPr>
          <p:cNvPr id="262146" name="Rectangle 2"/>
          <p:cNvSpPr>
            <a:spLocks noGrp="1" noChangeArrowheads="1"/>
          </p:cNvSpPr>
          <p:nvPr>
            <p:ph type="ctrTitle"/>
          </p:nvPr>
        </p:nvSpPr>
        <p:spPr>
          <a:xfrm>
            <a:off x="685800" y="990600"/>
            <a:ext cx="7772400" cy="1371600"/>
          </a:xfrm>
        </p:spPr>
        <p:txBody>
          <a:bodyPr/>
          <a:lstStyle>
            <a:lvl1pPr>
              <a:defRPr sz="2800"/>
            </a:lvl1pPr>
          </a:lstStyle>
          <a:p>
            <a:pPr lvl="0"/>
            <a:r>
              <a:rPr lang="en-US" altLang="de-DE" noProof="0" dirty="0" err="1" smtClean="0"/>
              <a:t>Titelmasterformat</a:t>
            </a:r>
            <a:r>
              <a:rPr lang="en-US" altLang="de-DE" noProof="0" dirty="0" smtClean="0"/>
              <a:t> </a:t>
            </a:r>
            <a:r>
              <a:rPr lang="en-US" altLang="de-DE" noProof="0" dirty="0" err="1" smtClean="0"/>
              <a:t>durch</a:t>
            </a:r>
            <a:r>
              <a:rPr lang="en-US" altLang="de-DE" noProof="0" dirty="0" smtClean="0"/>
              <a:t> </a:t>
            </a:r>
            <a:r>
              <a:rPr lang="en-US" altLang="de-DE" noProof="0" dirty="0" err="1" smtClean="0"/>
              <a:t>Klicken</a:t>
            </a:r>
            <a:r>
              <a:rPr lang="en-US" altLang="de-DE" noProof="0" dirty="0" smtClean="0"/>
              <a:t> </a:t>
            </a:r>
            <a:r>
              <a:rPr lang="en-US" altLang="de-DE" noProof="0" dirty="0" err="1" smtClean="0"/>
              <a:t>bearbeiten</a:t>
            </a:r>
            <a:endParaRPr lang="en-US" altLang="de-DE" noProof="0" dirty="0" smtClean="0"/>
          </a:p>
        </p:txBody>
      </p:sp>
      <p:sp>
        <p:nvSpPr>
          <p:cNvPr id="262147" name="Rectangle 3"/>
          <p:cNvSpPr>
            <a:spLocks noGrp="1" noChangeArrowheads="1"/>
          </p:cNvSpPr>
          <p:nvPr>
            <p:ph type="subTitle" idx="1"/>
          </p:nvPr>
        </p:nvSpPr>
        <p:spPr>
          <a:xfrm>
            <a:off x="1447800" y="3429000"/>
            <a:ext cx="7010400" cy="1600200"/>
          </a:xfrm>
        </p:spPr>
        <p:txBody>
          <a:bodyPr/>
          <a:lstStyle>
            <a:lvl1pPr marL="0" indent="0" algn="ctr">
              <a:buFont typeface="Wingdings" pitchFamily="2" charset="2"/>
              <a:buNone/>
              <a:defRPr sz="2000"/>
            </a:lvl1pPr>
          </a:lstStyle>
          <a:p>
            <a:pPr lvl="0"/>
            <a:r>
              <a:rPr lang="en-US" altLang="de-DE" noProof="0" dirty="0" err="1" smtClean="0"/>
              <a:t>Formatvorlage</a:t>
            </a:r>
            <a:r>
              <a:rPr lang="en-US" altLang="de-DE" noProof="0" dirty="0" smtClean="0"/>
              <a:t> des </a:t>
            </a:r>
            <a:r>
              <a:rPr lang="en-US" altLang="de-DE" noProof="0" dirty="0" err="1" smtClean="0"/>
              <a:t>Untertitelmasters</a:t>
            </a:r>
            <a:r>
              <a:rPr lang="en-US" altLang="de-DE" noProof="0" dirty="0" smtClean="0"/>
              <a:t> </a:t>
            </a:r>
            <a:r>
              <a:rPr lang="en-US" altLang="de-DE" noProof="0" dirty="0" err="1" smtClean="0"/>
              <a:t>durch</a:t>
            </a:r>
            <a:r>
              <a:rPr lang="en-US" altLang="de-DE" noProof="0" dirty="0" smtClean="0"/>
              <a:t> </a:t>
            </a:r>
            <a:r>
              <a:rPr lang="en-US" altLang="de-DE" noProof="0" dirty="0" err="1" smtClean="0"/>
              <a:t>Klicken</a:t>
            </a:r>
            <a:r>
              <a:rPr lang="en-US" altLang="de-DE" noProof="0" dirty="0" smtClean="0"/>
              <a:t> </a:t>
            </a:r>
            <a:r>
              <a:rPr lang="en-US" altLang="de-DE" noProof="0" dirty="0" err="1" smtClean="0"/>
              <a:t>bearbeiten</a:t>
            </a:r>
            <a:endParaRPr lang="en-US" altLang="de-DE" noProof="0" dirty="0" smtClean="0"/>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de-DE" altLang="de-DE"/>
          </a:p>
        </p:txBody>
      </p:sp>
      <p:sp>
        <p:nvSpPr>
          <p:cNvPr id="6" name="Rectangle 5"/>
          <p:cNvSpPr>
            <a:spLocks noGrp="1" noChangeArrowheads="1"/>
          </p:cNvSpPr>
          <p:nvPr>
            <p:ph type="ftr" sz="quarter" idx="11"/>
          </p:nvPr>
        </p:nvSpPr>
        <p:spPr>
          <a:xfrm>
            <a:off x="3124200" y="6248400"/>
            <a:ext cx="2895600" cy="457200"/>
          </a:xfrm>
        </p:spPr>
        <p:txBody>
          <a:bodyPr/>
          <a:lstStyle>
            <a:lvl1pPr>
              <a:defRPr>
                <a:solidFill>
                  <a:schemeClr val="tx1"/>
                </a:solidFill>
              </a:defRPr>
            </a:lvl1pPr>
          </a:lstStyle>
          <a:p>
            <a:pPr>
              <a:defRPr/>
            </a:pPr>
            <a:endParaRPr lang="de-DE" altLang="de-DE"/>
          </a:p>
          <a:p>
            <a:pPr>
              <a:defRPr/>
            </a:pPr>
            <a:endParaRPr lang="de-DE" altLang="de-DE"/>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E0ACB7FF-1759-44D2-B8B4-366C1DE97A2E}" type="slidenum">
              <a:rPr lang="de-DE" altLang="de-DE"/>
              <a:pPr>
                <a:defRPr/>
              </a:pPr>
              <a:t>‹Nr.›</a:t>
            </a:fld>
            <a:endParaRPr lang="de-DE" altLang="de-DE"/>
          </a:p>
        </p:txBody>
      </p:sp>
    </p:spTree>
    <p:extLst>
      <p:ext uri="{BB962C8B-B14F-4D97-AF65-F5344CB8AC3E}">
        <p14:creationId xmlns:p14="http://schemas.microsoft.com/office/powerpoint/2010/main" val="2052234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2400"/>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0224498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1"/>
            <a:ext cx="7772400" cy="1362075"/>
          </a:xfrm>
        </p:spPr>
        <p:txBody>
          <a:bodyPr anchor="t"/>
          <a:lstStyle>
            <a:lvl1pPr algn="l">
              <a:defRPr sz="3200" b="1" cap="all"/>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Textmasterformat bearbeiten</a:t>
            </a:r>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681507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2400"/>
            </a:lvl1pPr>
          </a:lstStyle>
          <a:p>
            <a:r>
              <a:rPr lang="de-DE" dirty="0" smtClean="0"/>
              <a:t>Titelmasterformat durch Klicken bearbeiten</a:t>
            </a:r>
            <a:endParaRPr lang="de-DE" dirty="0"/>
          </a:p>
        </p:txBody>
      </p:sp>
      <p:sp>
        <p:nvSpPr>
          <p:cNvPr id="3" name="Inhaltsplatzhalter 2"/>
          <p:cNvSpPr>
            <a:spLocks noGrp="1"/>
          </p:cNvSpPr>
          <p:nvPr>
            <p:ph sz="half" idx="1"/>
          </p:nvPr>
        </p:nvSpPr>
        <p:spPr>
          <a:xfrm>
            <a:off x="5667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34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051162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p:spPr>
        <p:txBody>
          <a:bodyPr/>
          <a:lstStyle>
            <a:lvl1pPr>
              <a:defRPr sz="2400"/>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535113"/>
            <a:ext cx="4040188"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645031" y="1535113"/>
            <a:ext cx="4041775"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6" name="Inhaltsplatzhalter 5"/>
          <p:cNvSpPr>
            <a:spLocks noGrp="1"/>
          </p:cNvSpPr>
          <p:nvPr>
            <p:ph sz="quarter" idx="4"/>
          </p:nvPr>
        </p:nvSpPr>
        <p:spPr>
          <a:xfrm>
            <a:off x="4645031" y="2174875"/>
            <a:ext cx="4041775" cy="3951288"/>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8"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9"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8291352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2400"/>
            </a:lvl1pPr>
          </a:lstStyle>
          <a:p>
            <a:r>
              <a:rPr lang="de-DE" dirty="0" smtClean="0"/>
              <a:t>Titelmasterformat durch Klicken bearbeiten</a:t>
            </a:r>
            <a:endParaRPr lang="de-DE" dirty="0"/>
          </a:p>
        </p:txBody>
      </p:sp>
      <p:sp>
        <p:nvSpPr>
          <p:cNvPr id="3"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4"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5"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455214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1"/>
            <a:ext cx="7772400" cy="1362075"/>
          </a:xfrm>
        </p:spPr>
        <p:txBody>
          <a:bodyPr anchor="t"/>
          <a:lstStyle>
            <a:lvl1pPr algn="l">
              <a:defRPr sz="3200" b="1" cap="all"/>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40804549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3"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4"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268080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6" y="273049"/>
            <a:ext cx="3008313" cy="1162051"/>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0281551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9"/>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465169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1708509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73844" y="304800"/>
            <a:ext cx="2001837" cy="5715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66738" y="304800"/>
            <a:ext cx="5854700" cy="57150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8815002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574675" y="304805"/>
            <a:ext cx="8001000" cy="892175"/>
          </a:xfrm>
        </p:spPr>
        <p:txBody>
          <a:bodyPr/>
          <a:lstStyle>
            <a:lvl1pPr>
              <a:defRPr sz="2400"/>
            </a:lvl1pPr>
          </a:lstStyle>
          <a:p>
            <a:r>
              <a:rPr lang="de-DE" dirty="0" smtClean="0"/>
              <a:t>Titelmasterformat durch Klicken bearbeiten</a:t>
            </a:r>
            <a:endParaRPr lang="de-DE" dirty="0"/>
          </a:p>
        </p:txBody>
      </p:sp>
      <p:sp>
        <p:nvSpPr>
          <p:cNvPr id="3" name="Tabellenplatzhalter 2"/>
          <p:cNvSpPr>
            <a:spLocks noGrp="1"/>
          </p:cNvSpPr>
          <p:nvPr>
            <p:ph type="tbl" idx="1"/>
          </p:nvPr>
        </p:nvSpPr>
        <p:spPr>
          <a:xfrm>
            <a:off x="566738" y="1484317"/>
            <a:ext cx="8001000" cy="4535487"/>
          </a:xfrm>
        </p:spPr>
        <p:txBody>
          <a:bodyPr/>
          <a:lstStyle>
            <a:lvl1pPr>
              <a:defRPr sz="2000"/>
            </a:lvl1pPr>
          </a:lstStyle>
          <a:p>
            <a:pPr lvl="0"/>
            <a:endParaRPr lang="de-DE" noProof="0" dirty="0" smtClean="0"/>
          </a:p>
        </p:txBody>
      </p:sp>
      <p:sp>
        <p:nvSpPr>
          <p:cNvPr id="4"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6"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5412621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74675" y="304805"/>
            <a:ext cx="8001000" cy="892175"/>
          </a:xfrm>
        </p:spPr>
        <p:txBody>
          <a:bodyPr/>
          <a:lstStyle>
            <a:lvl1pPr>
              <a:defRPr sz="2400"/>
            </a:lvl1pPr>
          </a:lstStyle>
          <a:p>
            <a:r>
              <a:rPr lang="de-DE" dirty="0" smtClean="0"/>
              <a:t>Titelmasterformat durch Klicken bearbeiten</a:t>
            </a:r>
            <a:endParaRPr lang="de-DE" dirty="0"/>
          </a:p>
        </p:txBody>
      </p:sp>
      <p:sp>
        <p:nvSpPr>
          <p:cNvPr id="3" name="Textplatzhalter 2"/>
          <p:cNvSpPr>
            <a:spLocks noGrp="1"/>
          </p:cNvSpPr>
          <p:nvPr>
            <p:ph type="body" sz="half" idx="1"/>
          </p:nvPr>
        </p:nvSpPr>
        <p:spPr>
          <a:xfrm>
            <a:off x="566738" y="1484317"/>
            <a:ext cx="3924300" cy="4535487"/>
          </a:xfrm>
        </p:spPr>
        <p:txBody>
          <a:bodyPr/>
          <a:lstStyle>
            <a:lvl1pPr>
              <a:defRPr sz="2000"/>
            </a:lvl1pPr>
            <a:lvl2pPr>
              <a:defRPr sz="1800"/>
            </a:lvl2pPr>
            <a:lvl3pPr>
              <a:defRPr sz="1600"/>
            </a:lvl3pPr>
            <a:lvl4pPr>
              <a:defRPr sz="1400"/>
            </a:lvl4pPr>
            <a:lvl5pPr>
              <a:defRPr sz="12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3438" y="1484317"/>
            <a:ext cx="3924300" cy="4535487"/>
          </a:xfrm>
        </p:spPr>
        <p:txBody>
          <a:bodyPr/>
          <a:lstStyle>
            <a:lvl1pPr>
              <a:defRPr sz="2000"/>
            </a:lvl1pPr>
            <a:lvl2pPr>
              <a:defRPr sz="1800"/>
            </a:lvl2pPr>
            <a:lvl3pPr>
              <a:defRPr sz="1600"/>
            </a:lvl3pPr>
            <a:lvl4pPr>
              <a:defRPr sz="1400"/>
            </a:lvl4pPr>
            <a:lvl5pPr>
              <a:defRPr sz="12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r>
              <a:rPr lang="de-DE" altLang="de-DE" dirty="0" smtClean="0"/>
              <a:t>Warum Daniel 08/14? Quick Facts </a:t>
            </a:r>
            <a:r>
              <a:rPr lang="en-US" altLang="de-DE" dirty="0" smtClean="0"/>
              <a:t>(M. Pröbstle)</a:t>
            </a:r>
            <a:endParaRPr lang="en-US" altLang="de-DE" dirty="0"/>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3131740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667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3438" y="1484317"/>
            <a:ext cx="3924300" cy="4535487"/>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504704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645031" y="1535113"/>
            <a:ext cx="4041775"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6" name="Inhaltsplatzhalter 5"/>
          <p:cNvSpPr>
            <a:spLocks noGrp="1"/>
          </p:cNvSpPr>
          <p:nvPr>
            <p:ph sz="quarter" idx="4"/>
          </p:nvPr>
        </p:nvSpPr>
        <p:spPr>
          <a:xfrm>
            <a:off x="4645031" y="2174875"/>
            <a:ext cx="4041775"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8"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9"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1337731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5"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64640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3"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4"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766357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6" y="273049"/>
            <a:ext cx="3008313" cy="1162051"/>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928806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9"/>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8"/>
          <p:cNvSpPr>
            <a:spLocks noGrp="1" noChangeArrowheads="1"/>
          </p:cNvSpPr>
          <p:nvPr>
            <p:ph type="sldNum" sz="quarter" idx="12"/>
          </p:nvPr>
        </p:nvSpPr>
        <p:spPr>
          <a:ln/>
        </p:spPr>
        <p:txBody>
          <a:bodyPr/>
          <a:lstStyle>
            <a:lvl1pPr>
              <a:defRPr/>
            </a:lvl1pPr>
          </a:lstStyle>
          <a:p>
            <a:pPr>
              <a:defRPr/>
            </a:pPr>
            <a:endParaRPr lang="de-DE" altLang="de-DE"/>
          </a:p>
        </p:txBody>
      </p:sp>
    </p:spTree>
    <p:extLst>
      <p:ext uri="{BB962C8B-B14F-4D97-AF65-F5344CB8AC3E}">
        <p14:creationId xmlns:p14="http://schemas.microsoft.com/office/powerpoint/2010/main" val="2666731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89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de-DE" smtClean="0"/>
              <a:t>Titelmasterformat durch Klicken bearbeiten</a:t>
            </a:r>
          </a:p>
        </p:txBody>
      </p:sp>
      <p:sp>
        <p:nvSpPr>
          <p:cNvPr id="1027" name="Rectangle 3"/>
          <p:cNvSpPr>
            <a:spLocks noGrp="1" noChangeArrowheads="1"/>
          </p:cNvSpPr>
          <p:nvPr>
            <p:ph type="body" idx="1"/>
          </p:nvPr>
        </p:nvSpPr>
        <p:spPr bwMode="auto">
          <a:xfrm>
            <a:off x="566738" y="1484313"/>
            <a:ext cx="8001000" cy="453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de-DE" smtClean="0"/>
              <a:t>Textmasterformate durch Klicken bearbeiten</a:t>
            </a:r>
          </a:p>
          <a:p>
            <a:pPr lvl="1"/>
            <a:r>
              <a:rPr lang="en-US" altLang="de-DE" smtClean="0"/>
              <a:t>Zweite Ebene</a:t>
            </a:r>
          </a:p>
          <a:p>
            <a:pPr lvl="2"/>
            <a:r>
              <a:rPr lang="en-US" altLang="de-DE" smtClean="0"/>
              <a:t>Dritte Ebene</a:t>
            </a:r>
          </a:p>
          <a:p>
            <a:pPr lvl="3"/>
            <a:r>
              <a:rPr lang="en-US" altLang="de-DE" smtClean="0"/>
              <a:t>Vierte Ebene</a:t>
            </a:r>
          </a:p>
          <a:p>
            <a:pPr lvl="4"/>
            <a:r>
              <a:rPr lang="en-US" altLang="de-DE" smtClean="0"/>
              <a:t>Fünfte Ebene</a:t>
            </a:r>
          </a:p>
        </p:txBody>
      </p:sp>
      <p:sp>
        <p:nvSpPr>
          <p:cNvPr id="1028" name="AutoShape 4"/>
          <p:cNvSpPr>
            <a:spLocks noChangeArrowheads="1"/>
          </p:cNvSpPr>
          <p:nvPr/>
        </p:nvSpPr>
        <p:spPr bwMode="auto">
          <a:xfrm>
            <a:off x="609600" y="1268413"/>
            <a:ext cx="7958138" cy="109537"/>
          </a:xfrm>
          <a:custGeom>
            <a:avLst/>
            <a:gdLst>
              <a:gd name="T0" fmla="*/ 0 w 1000"/>
              <a:gd name="T1" fmla="*/ 0 h 1000"/>
              <a:gd name="T2" fmla="*/ 2147483647 w 1000"/>
              <a:gd name="T3" fmla="*/ 0 h 1000"/>
              <a:gd name="T4" fmla="*/ 2147483647 w 1000"/>
              <a:gd name="T5" fmla="*/ 990470149 h 1000"/>
              <a:gd name="T6" fmla="*/ 0 w 1000"/>
              <a:gd name="T7" fmla="*/ 990470149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de-DE"/>
          </a:p>
        </p:txBody>
      </p:sp>
      <p:sp>
        <p:nvSpPr>
          <p:cNvPr id="151558" name="Rectangle 6"/>
          <p:cNvSpPr>
            <a:spLocks noGrp="1" noChangeArrowheads="1"/>
          </p:cNvSpPr>
          <p:nvPr>
            <p:ph type="dt" sz="half" idx="2"/>
          </p:nvPr>
        </p:nvSpPr>
        <p:spPr bwMode="auto">
          <a:xfrm>
            <a:off x="609600" y="6246813"/>
            <a:ext cx="22336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de-DE" altLang="de-DE"/>
          </a:p>
        </p:txBody>
      </p:sp>
      <p:sp>
        <p:nvSpPr>
          <p:cNvPr id="151559" name="Rectangle 7"/>
          <p:cNvSpPr>
            <a:spLocks noGrp="1" noChangeArrowheads="1"/>
          </p:cNvSpPr>
          <p:nvPr>
            <p:ph type="ftr" sz="quarter" idx="3"/>
          </p:nvPr>
        </p:nvSpPr>
        <p:spPr bwMode="auto">
          <a:xfrm>
            <a:off x="3124200" y="6310313"/>
            <a:ext cx="28956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rgbClr val="808080"/>
                </a:solidFill>
                <a:latin typeface="+mn-lt"/>
              </a:defRPr>
            </a:lvl1pPr>
          </a:lstStyle>
          <a:p>
            <a:pPr>
              <a:defRPr/>
            </a:pPr>
            <a:endParaRPr lang="en-US" altLang="de-DE"/>
          </a:p>
        </p:txBody>
      </p:sp>
      <p:sp>
        <p:nvSpPr>
          <p:cNvPr id="151560" name="Rectangle 8"/>
          <p:cNvSpPr>
            <a:spLocks noGrp="1" noChangeArrowheads="1"/>
          </p:cNvSpPr>
          <p:nvPr>
            <p:ph type="sldNum" sz="quarter" idx="4"/>
          </p:nvPr>
        </p:nvSpPr>
        <p:spPr bwMode="auto">
          <a:xfrm>
            <a:off x="6553200" y="6246813"/>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endParaRPr lang="de-DE" altLang="de-DE"/>
          </a:p>
        </p:txBody>
      </p:sp>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umanst521 BT" pitchFamily="34" charset="0"/>
        </a:defRPr>
      </a:lvl2pPr>
      <a:lvl3pPr algn="l" rtl="0" eaLnBrk="0" fontAlgn="base" hangingPunct="0">
        <a:spcBef>
          <a:spcPct val="0"/>
        </a:spcBef>
        <a:spcAft>
          <a:spcPct val="0"/>
        </a:spcAft>
        <a:defRPr sz="2400" b="1">
          <a:solidFill>
            <a:schemeClr val="tx2"/>
          </a:solidFill>
          <a:latin typeface="Humanst521 BT" pitchFamily="34" charset="0"/>
        </a:defRPr>
      </a:lvl3pPr>
      <a:lvl4pPr algn="l" rtl="0" eaLnBrk="0" fontAlgn="base" hangingPunct="0">
        <a:spcBef>
          <a:spcPct val="0"/>
        </a:spcBef>
        <a:spcAft>
          <a:spcPct val="0"/>
        </a:spcAft>
        <a:defRPr sz="2400" b="1">
          <a:solidFill>
            <a:schemeClr val="tx2"/>
          </a:solidFill>
          <a:latin typeface="Humanst521 BT" pitchFamily="34" charset="0"/>
        </a:defRPr>
      </a:lvl4pPr>
      <a:lvl5pPr algn="l" rtl="0" eaLnBrk="0" fontAlgn="base" hangingPunct="0">
        <a:spcBef>
          <a:spcPct val="0"/>
        </a:spcBef>
        <a:spcAft>
          <a:spcPct val="0"/>
        </a:spcAft>
        <a:defRPr sz="2400" b="1">
          <a:solidFill>
            <a:schemeClr val="tx2"/>
          </a:solidFill>
          <a:latin typeface="Humanst521 BT" pitchFamily="34" charset="0"/>
        </a:defRPr>
      </a:lvl5pPr>
      <a:lvl6pPr marL="457200" algn="l" rtl="0" fontAlgn="base">
        <a:spcBef>
          <a:spcPct val="0"/>
        </a:spcBef>
        <a:spcAft>
          <a:spcPct val="0"/>
        </a:spcAft>
        <a:defRPr sz="3800" b="1">
          <a:solidFill>
            <a:schemeClr val="tx2"/>
          </a:solidFill>
          <a:latin typeface="Humanst521 BT" pitchFamily="34" charset="0"/>
        </a:defRPr>
      </a:lvl6pPr>
      <a:lvl7pPr marL="914400" algn="l" rtl="0" fontAlgn="base">
        <a:spcBef>
          <a:spcPct val="0"/>
        </a:spcBef>
        <a:spcAft>
          <a:spcPct val="0"/>
        </a:spcAft>
        <a:defRPr sz="3800" b="1">
          <a:solidFill>
            <a:schemeClr val="tx2"/>
          </a:solidFill>
          <a:latin typeface="Humanst521 BT" pitchFamily="34" charset="0"/>
        </a:defRPr>
      </a:lvl7pPr>
      <a:lvl8pPr marL="1371600" algn="l" rtl="0" fontAlgn="base">
        <a:spcBef>
          <a:spcPct val="0"/>
        </a:spcBef>
        <a:spcAft>
          <a:spcPct val="0"/>
        </a:spcAft>
        <a:defRPr sz="3800" b="1">
          <a:solidFill>
            <a:schemeClr val="tx2"/>
          </a:solidFill>
          <a:latin typeface="Humanst521 BT" pitchFamily="34" charset="0"/>
        </a:defRPr>
      </a:lvl8pPr>
      <a:lvl9pPr marL="1828800" algn="l" rtl="0" fontAlgn="base">
        <a:spcBef>
          <a:spcPct val="0"/>
        </a:spcBef>
        <a:spcAft>
          <a:spcPct val="0"/>
        </a:spcAft>
        <a:defRPr sz="3800" b="1">
          <a:solidFill>
            <a:schemeClr val="tx2"/>
          </a:solidFill>
          <a:latin typeface="Humanst521 BT"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16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74675" y="304800"/>
            <a:ext cx="8001000" cy="89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de-DE" smtClean="0"/>
          </a:p>
        </p:txBody>
      </p:sp>
      <p:sp>
        <p:nvSpPr>
          <p:cNvPr id="2051" name="Rectangle 3"/>
          <p:cNvSpPr>
            <a:spLocks noGrp="1" noChangeArrowheads="1"/>
          </p:cNvSpPr>
          <p:nvPr>
            <p:ph type="body" idx="1"/>
          </p:nvPr>
        </p:nvSpPr>
        <p:spPr bwMode="auto">
          <a:xfrm>
            <a:off x="566738" y="1484313"/>
            <a:ext cx="8001000" cy="453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endParaRPr lang="en-US" altLang="de-DE" smtClean="0"/>
          </a:p>
        </p:txBody>
      </p:sp>
      <p:sp>
        <p:nvSpPr>
          <p:cNvPr id="254981" name="Rectangle 5"/>
          <p:cNvSpPr>
            <a:spLocks noGrp="1" noChangeArrowheads="1"/>
          </p:cNvSpPr>
          <p:nvPr>
            <p:ph type="dt" sz="half" idx="2"/>
          </p:nvPr>
        </p:nvSpPr>
        <p:spPr bwMode="auto">
          <a:xfrm>
            <a:off x="609600" y="6246813"/>
            <a:ext cx="22336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de-DE" altLang="de-DE"/>
          </a:p>
        </p:txBody>
      </p:sp>
      <p:sp>
        <p:nvSpPr>
          <p:cNvPr id="254982" name="Rectangle 6"/>
          <p:cNvSpPr>
            <a:spLocks noGrp="1" noChangeArrowheads="1"/>
          </p:cNvSpPr>
          <p:nvPr>
            <p:ph type="ftr" sz="quarter" idx="3"/>
          </p:nvPr>
        </p:nvSpPr>
        <p:spPr bwMode="auto">
          <a:xfrm>
            <a:off x="3124200" y="6310313"/>
            <a:ext cx="28956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rgbClr val="808080"/>
                </a:solidFill>
                <a:latin typeface="+mn-lt"/>
              </a:defRPr>
            </a:lvl1pPr>
          </a:lstStyle>
          <a:p>
            <a:pPr>
              <a:defRPr/>
            </a:pPr>
            <a:endParaRPr lang="en-US" altLang="de-DE"/>
          </a:p>
        </p:txBody>
      </p:sp>
      <p:sp>
        <p:nvSpPr>
          <p:cNvPr id="254983" name="Rectangle 7"/>
          <p:cNvSpPr>
            <a:spLocks noGrp="1" noChangeArrowheads="1"/>
          </p:cNvSpPr>
          <p:nvPr>
            <p:ph type="sldNum" sz="quarter" idx="4"/>
          </p:nvPr>
        </p:nvSpPr>
        <p:spPr bwMode="auto">
          <a:xfrm>
            <a:off x="6553200" y="6246813"/>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endParaRPr lang="de-DE" altLang="de-DE"/>
          </a:p>
        </p:txBody>
      </p:sp>
    </p:spTree>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umanst521 BT" pitchFamily="34" charset="0"/>
        </a:defRPr>
      </a:lvl2pPr>
      <a:lvl3pPr algn="l" rtl="0" eaLnBrk="0" fontAlgn="base" hangingPunct="0">
        <a:spcBef>
          <a:spcPct val="0"/>
        </a:spcBef>
        <a:spcAft>
          <a:spcPct val="0"/>
        </a:spcAft>
        <a:defRPr sz="2400" b="1">
          <a:solidFill>
            <a:schemeClr val="tx2"/>
          </a:solidFill>
          <a:latin typeface="Humanst521 BT" pitchFamily="34" charset="0"/>
        </a:defRPr>
      </a:lvl3pPr>
      <a:lvl4pPr algn="l" rtl="0" eaLnBrk="0" fontAlgn="base" hangingPunct="0">
        <a:spcBef>
          <a:spcPct val="0"/>
        </a:spcBef>
        <a:spcAft>
          <a:spcPct val="0"/>
        </a:spcAft>
        <a:defRPr sz="2400" b="1">
          <a:solidFill>
            <a:schemeClr val="tx2"/>
          </a:solidFill>
          <a:latin typeface="Humanst521 BT" pitchFamily="34" charset="0"/>
        </a:defRPr>
      </a:lvl4pPr>
      <a:lvl5pPr algn="l" rtl="0" eaLnBrk="0" fontAlgn="base" hangingPunct="0">
        <a:spcBef>
          <a:spcPct val="0"/>
        </a:spcBef>
        <a:spcAft>
          <a:spcPct val="0"/>
        </a:spcAft>
        <a:defRPr sz="2400" b="1">
          <a:solidFill>
            <a:schemeClr val="tx2"/>
          </a:solidFill>
          <a:latin typeface="Humanst521 BT" pitchFamily="34" charset="0"/>
        </a:defRPr>
      </a:lvl5pPr>
      <a:lvl6pPr marL="457200" algn="l" rtl="0" fontAlgn="base">
        <a:spcBef>
          <a:spcPct val="0"/>
        </a:spcBef>
        <a:spcAft>
          <a:spcPct val="0"/>
        </a:spcAft>
        <a:defRPr sz="3800" b="1">
          <a:solidFill>
            <a:schemeClr val="tx2"/>
          </a:solidFill>
          <a:latin typeface="Humanst521 BT" pitchFamily="34" charset="0"/>
        </a:defRPr>
      </a:lvl6pPr>
      <a:lvl7pPr marL="914400" algn="l" rtl="0" fontAlgn="base">
        <a:spcBef>
          <a:spcPct val="0"/>
        </a:spcBef>
        <a:spcAft>
          <a:spcPct val="0"/>
        </a:spcAft>
        <a:defRPr sz="3800" b="1">
          <a:solidFill>
            <a:schemeClr val="tx2"/>
          </a:solidFill>
          <a:latin typeface="Humanst521 BT" pitchFamily="34" charset="0"/>
        </a:defRPr>
      </a:lvl7pPr>
      <a:lvl8pPr marL="1371600" algn="l" rtl="0" fontAlgn="base">
        <a:spcBef>
          <a:spcPct val="0"/>
        </a:spcBef>
        <a:spcAft>
          <a:spcPct val="0"/>
        </a:spcAft>
        <a:defRPr sz="3800" b="1">
          <a:solidFill>
            <a:schemeClr val="tx2"/>
          </a:solidFill>
          <a:latin typeface="Humanst521 BT" pitchFamily="34" charset="0"/>
        </a:defRPr>
      </a:lvl8pPr>
      <a:lvl9pPr marL="1828800" algn="l" rtl="0" fontAlgn="base">
        <a:spcBef>
          <a:spcPct val="0"/>
        </a:spcBef>
        <a:spcAft>
          <a:spcPct val="0"/>
        </a:spcAft>
        <a:defRPr sz="3800" b="1">
          <a:solidFill>
            <a:schemeClr val="tx2"/>
          </a:solidFill>
          <a:latin typeface="Humanst521 BT"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defRPr sz="2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74675" y="304800"/>
            <a:ext cx="8001000" cy="89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de-DE" smtClean="0"/>
              <a:t>Titelmasterformat durch Klicken bearbeiten</a:t>
            </a:r>
          </a:p>
        </p:txBody>
      </p:sp>
      <p:sp>
        <p:nvSpPr>
          <p:cNvPr id="3075" name="Rectangle 3"/>
          <p:cNvSpPr>
            <a:spLocks noGrp="1" noChangeArrowheads="1"/>
          </p:cNvSpPr>
          <p:nvPr>
            <p:ph type="body" idx="1"/>
          </p:nvPr>
        </p:nvSpPr>
        <p:spPr bwMode="auto">
          <a:xfrm>
            <a:off x="566738" y="1484313"/>
            <a:ext cx="8001000" cy="453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de-DE" smtClean="0"/>
              <a:t>Textmasterformate durch Klicken bearbeiten</a:t>
            </a:r>
          </a:p>
          <a:p>
            <a:pPr lvl="1"/>
            <a:r>
              <a:rPr lang="en-US" altLang="de-DE" smtClean="0"/>
              <a:t>Zweite Ebene</a:t>
            </a:r>
          </a:p>
          <a:p>
            <a:pPr lvl="2"/>
            <a:r>
              <a:rPr lang="en-US" altLang="de-DE" smtClean="0"/>
              <a:t>Dritte Ebene</a:t>
            </a:r>
          </a:p>
          <a:p>
            <a:pPr lvl="3"/>
            <a:r>
              <a:rPr lang="en-US" altLang="de-DE" smtClean="0"/>
              <a:t>Vierte Ebene</a:t>
            </a:r>
          </a:p>
          <a:p>
            <a:pPr lvl="4"/>
            <a:r>
              <a:rPr lang="en-US" altLang="de-DE" smtClean="0"/>
              <a:t>Fünfte Ebene</a:t>
            </a:r>
          </a:p>
        </p:txBody>
      </p:sp>
      <p:sp>
        <p:nvSpPr>
          <p:cNvPr id="3076" name="AutoShape 4"/>
          <p:cNvSpPr>
            <a:spLocks noChangeArrowheads="1"/>
          </p:cNvSpPr>
          <p:nvPr/>
        </p:nvSpPr>
        <p:spPr bwMode="auto">
          <a:xfrm>
            <a:off x="609600" y="1268413"/>
            <a:ext cx="7958138" cy="109537"/>
          </a:xfrm>
          <a:custGeom>
            <a:avLst/>
            <a:gdLst>
              <a:gd name="T0" fmla="*/ 0 w 1000"/>
              <a:gd name="T1" fmla="*/ 0 h 1000"/>
              <a:gd name="T2" fmla="*/ 2147483647 w 1000"/>
              <a:gd name="T3" fmla="*/ 0 h 1000"/>
              <a:gd name="T4" fmla="*/ 2147483647 w 1000"/>
              <a:gd name="T5" fmla="*/ 990470149 h 1000"/>
              <a:gd name="T6" fmla="*/ 0 w 1000"/>
              <a:gd name="T7" fmla="*/ 990470149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de-DE"/>
          </a:p>
        </p:txBody>
      </p:sp>
      <p:sp>
        <p:nvSpPr>
          <p:cNvPr id="3077" name="Line 5"/>
          <p:cNvSpPr>
            <a:spLocks noChangeShapeType="1"/>
          </p:cNvSpPr>
          <p:nvPr/>
        </p:nvSpPr>
        <p:spPr bwMode="auto">
          <a:xfrm flipV="1">
            <a:off x="609600" y="6310313"/>
            <a:ext cx="7924800" cy="0"/>
          </a:xfrm>
          <a:prstGeom prst="line">
            <a:avLst/>
          </a:prstGeom>
          <a:noFill/>
          <a:ln w="31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61126" name="Rectangle 6"/>
          <p:cNvSpPr>
            <a:spLocks noGrp="1" noChangeArrowheads="1"/>
          </p:cNvSpPr>
          <p:nvPr>
            <p:ph type="dt" sz="half" idx="2"/>
          </p:nvPr>
        </p:nvSpPr>
        <p:spPr bwMode="auto">
          <a:xfrm>
            <a:off x="609600" y="6246813"/>
            <a:ext cx="22336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de-DE" altLang="de-DE"/>
          </a:p>
        </p:txBody>
      </p:sp>
      <p:sp>
        <p:nvSpPr>
          <p:cNvPr id="261127" name="Rectangle 7"/>
          <p:cNvSpPr>
            <a:spLocks noGrp="1" noChangeArrowheads="1"/>
          </p:cNvSpPr>
          <p:nvPr>
            <p:ph type="ftr" sz="quarter" idx="3"/>
          </p:nvPr>
        </p:nvSpPr>
        <p:spPr bwMode="auto">
          <a:xfrm>
            <a:off x="2555875" y="6310313"/>
            <a:ext cx="403225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808080"/>
                </a:solidFill>
                <a:latin typeface="+mn-lt"/>
              </a:defRPr>
            </a:lvl1pPr>
          </a:lstStyle>
          <a:p>
            <a:pPr>
              <a:defRPr/>
            </a:pPr>
            <a:r>
              <a:rPr lang="de-DE" altLang="de-DE" dirty="0" smtClean="0"/>
              <a:t>Warum Daniel 08/14? Quick Facts </a:t>
            </a:r>
            <a:r>
              <a:rPr lang="en-US" altLang="de-DE" dirty="0" smtClean="0"/>
              <a:t>(M. Pröbstle)</a:t>
            </a:r>
            <a:endParaRPr lang="en-US" altLang="de-DE" dirty="0"/>
          </a:p>
        </p:txBody>
      </p:sp>
      <p:sp>
        <p:nvSpPr>
          <p:cNvPr id="261128" name="Rectangle 8"/>
          <p:cNvSpPr>
            <a:spLocks noGrp="1" noChangeArrowheads="1"/>
          </p:cNvSpPr>
          <p:nvPr>
            <p:ph type="sldNum" sz="quarter" idx="4"/>
          </p:nvPr>
        </p:nvSpPr>
        <p:spPr bwMode="auto">
          <a:xfrm>
            <a:off x="6553200" y="6246813"/>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endParaRPr lang="de-DE" altLang="de-DE"/>
          </a:p>
        </p:txBody>
      </p:sp>
    </p:spTree>
  </p:cSld>
  <p:clrMap bg1="lt1" tx1="dk1" bg2="lt2" tx2="dk2" accent1="accent1" accent2="accent2" accent3="accent3" accent4="accent4" accent5="accent5" accent6="accent6" hlink="hlink" folHlink="folHlink"/>
  <p:sldLayoutIdLst>
    <p:sldLayoutId id="2147483902"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Lst>
  <p:timing>
    <p:tnLst>
      <p:par>
        <p:cTn id="1" dur="indefinite" restart="never" nodeType="tmRoot"/>
      </p:par>
    </p:tnLst>
  </p:timing>
  <p:hf sldNum="0" hdr="0" dt="0"/>
  <p:txStyles>
    <p:titleStyle>
      <a:lvl1pPr algn="l" rtl="0" eaLnBrk="0" fontAlgn="base" hangingPunct="0">
        <a:spcBef>
          <a:spcPct val="0"/>
        </a:spcBef>
        <a:spcAft>
          <a:spcPct val="0"/>
        </a:spcAft>
        <a:defRPr sz="3800" b="1">
          <a:solidFill>
            <a:schemeClr val="tx2"/>
          </a:solidFill>
          <a:latin typeface="+mj-lt"/>
          <a:ea typeface="+mj-ea"/>
          <a:cs typeface="+mj-cs"/>
        </a:defRPr>
      </a:lvl1pPr>
      <a:lvl2pPr algn="l" rtl="0" eaLnBrk="0" fontAlgn="base" hangingPunct="0">
        <a:spcBef>
          <a:spcPct val="0"/>
        </a:spcBef>
        <a:spcAft>
          <a:spcPct val="0"/>
        </a:spcAft>
        <a:defRPr sz="3800" b="1">
          <a:solidFill>
            <a:schemeClr val="tx2"/>
          </a:solidFill>
          <a:latin typeface="Humanst521 BT" pitchFamily="34" charset="0"/>
        </a:defRPr>
      </a:lvl2pPr>
      <a:lvl3pPr algn="l" rtl="0" eaLnBrk="0" fontAlgn="base" hangingPunct="0">
        <a:spcBef>
          <a:spcPct val="0"/>
        </a:spcBef>
        <a:spcAft>
          <a:spcPct val="0"/>
        </a:spcAft>
        <a:defRPr sz="3800" b="1">
          <a:solidFill>
            <a:schemeClr val="tx2"/>
          </a:solidFill>
          <a:latin typeface="Humanst521 BT" pitchFamily="34" charset="0"/>
        </a:defRPr>
      </a:lvl3pPr>
      <a:lvl4pPr algn="l" rtl="0" eaLnBrk="0" fontAlgn="base" hangingPunct="0">
        <a:spcBef>
          <a:spcPct val="0"/>
        </a:spcBef>
        <a:spcAft>
          <a:spcPct val="0"/>
        </a:spcAft>
        <a:defRPr sz="3800" b="1">
          <a:solidFill>
            <a:schemeClr val="tx2"/>
          </a:solidFill>
          <a:latin typeface="Humanst521 BT" pitchFamily="34" charset="0"/>
        </a:defRPr>
      </a:lvl4pPr>
      <a:lvl5pPr algn="l" rtl="0" eaLnBrk="0" fontAlgn="base" hangingPunct="0">
        <a:spcBef>
          <a:spcPct val="0"/>
        </a:spcBef>
        <a:spcAft>
          <a:spcPct val="0"/>
        </a:spcAft>
        <a:defRPr sz="3800" b="1">
          <a:solidFill>
            <a:schemeClr val="tx2"/>
          </a:solidFill>
          <a:latin typeface="Humanst521 BT" pitchFamily="34" charset="0"/>
        </a:defRPr>
      </a:lvl5pPr>
      <a:lvl6pPr marL="457200" algn="l" rtl="0" fontAlgn="base">
        <a:spcBef>
          <a:spcPct val="0"/>
        </a:spcBef>
        <a:spcAft>
          <a:spcPct val="0"/>
        </a:spcAft>
        <a:defRPr sz="3800" b="1">
          <a:solidFill>
            <a:schemeClr val="tx2"/>
          </a:solidFill>
          <a:latin typeface="Humanst521 BT" pitchFamily="34" charset="0"/>
        </a:defRPr>
      </a:lvl6pPr>
      <a:lvl7pPr marL="914400" algn="l" rtl="0" fontAlgn="base">
        <a:spcBef>
          <a:spcPct val="0"/>
        </a:spcBef>
        <a:spcAft>
          <a:spcPct val="0"/>
        </a:spcAft>
        <a:defRPr sz="3800" b="1">
          <a:solidFill>
            <a:schemeClr val="tx2"/>
          </a:solidFill>
          <a:latin typeface="Humanst521 BT" pitchFamily="34" charset="0"/>
        </a:defRPr>
      </a:lvl7pPr>
      <a:lvl8pPr marL="1371600" algn="l" rtl="0" fontAlgn="base">
        <a:spcBef>
          <a:spcPct val="0"/>
        </a:spcBef>
        <a:spcAft>
          <a:spcPct val="0"/>
        </a:spcAft>
        <a:defRPr sz="3800" b="1">
          <a:solidFill>
            <a:schemeClr val="tx2"/>
          </a:solidFill>
          <a:latin typeface="Humanst521 BT" pitchFamily="34" charset="0"/>
        </a:defRPr>
      </a:lvl8pPr>
      <a:lvl9pPr marL="1828800" algn="l" rtl="0" fontAlgn="base">
        <a:spcBef>
          <a:spcPct val="0"/>
        </a:spcBef>
        <a:spcAft>
          <a:spcPct val="0"/>
        </a:spcAft>
        <a:defRPr sz="3800" b="1">
          <a:solidFill>
            <a:schemeClr val="tx2"/>
          </a:solidFill>
          <a:latin typeface="Humanst521 BT"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ltLang="de-DE"/>
          </a:p>
          <a:p>
            <a:pPr>
              <a:defRPr/>
            </a:pPr>
            <a:endParaRPr lang="de-DE" altLang="de-DE"/>
          </a:p>
        </p:txBody>
      </p:sp>
      <p:sp>
        <p:nvSpPr>
          <p:cNvPr id="5123" name="Rectangle 2"/>
          <p:cNvSpPr>
            <a:spLocks noGrp="1" noChangeArrowheads="1"/>
          </p:cNvSpPr>
          <p:nvPr>
            <p:ph type="ctrTitle"/>
          </p:nvPr>
        </p:nvSpPr>
        <p:spPr>
          <a:xfrm>
            <a:off x="685800" y="990600"/>
            <a:ext cx="7918450" cy="1371600"/>
          </a:xfrm>
        </p:spPr>
        <p:txBody>
          <a:bodyPr/>
          <a:lstStyle/>
          <a:p>
            <a:pPr eaLnBrk="1" hangingPunct="1"/>
            <a:r>
              <a:rPr lang="de-DE" altLang="de-DE" dirty="0" smtClean="0"/>
              <a:t>Warum Daniel 08/14? Quick Facts</a:t>
            </a:r>
            <a:endParaRPr lang="en-US" altLang="de-DE" dirty="0" smtClean="0"/>
          </a:p>
        </p:txBody>
      </p:sp>
      <p:sp>
        <p:nvSpPr>
          <p:cNvPr id="5124" name="Rectangle 3"/>
          <p:cNvSpPr>
            <a:spLocks noGrp="1" noChangeArrowheads="1"/>
          </p:cNvSpPr>
          <p:nvPr>
            <p:ph type="subTitle" idx="1"/>
          </p:nvPr>
        </p:nvSpPr>
        <p:spPr>
          <a:xfrm>
            <a:off x="1017588" y="3429000"/>
            <a:ext cx="7010400" cy="1600200"/>
          </a:xfrm>
        </p:spPr>
        <p:txBody>
          <a:bodyPr/>
          <a:lstStyle/>
          <a:p>
            <a:pPr eaLnBrk="1" hangingPunct="1">
              <a:lnSpc>
                <a:spcPct val="90000"/>
              </a:lnSpc>
            </a:pPr>
            <a:r>
              <a:rPr lang="en-US" altLang="de-DE" dirty="0" smtClean="0"/>
              <a:t>Martin </a:t>
            </a:r>
            <a:r>
              <a:rPr lang="en-US" altLang="de-DE" dirty="0" smtClean="0"/>
              <a:t>Pröbstle</a:t>
            </a:r>
          </a:p>
          <a:p>
            <a:pPr eaLnBrk="1" hangingPunct="1">
              <a:lnSpc>
                <a:spcPct val="90000"/>
              </a:lnSpc>
            </a:pPr>
            <a:r>
              <a:rPr lang="en-US" altLang="de-DE" sz="1600" dirty="0" smtClean="0"/>
              <a:t>(Seminar </a:t>
            </a:r>
            <a:r>
              <a:rPr lang="en-US" altLang="de-DE" sz="1600" dirty="0" err="1" smtClean="0"/>
              <a:t>Schloss</a:t>
            </a:r>
            <a:r>
              <a:rPr lang="en-US" altLang="de-DE" sz="1600" dirty="0" smtClean="0"/>
              <a:t> Bogenhofen)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5363" name="Rectangle 2"/>
          <p:cNvSpPr>
            <a:spLocks noGrp="1" noChangeArrowheads="1"/>
          </p:cNvSpPr>
          <p:nvPr>
            <p:ph type="title"/>
          </p:nvPr>
        </p:nvSpPr>
        <p:spPr/>
        <p:txBody>
          <a:bodyPr/>
          <a:lstStyle/>
          <a:p>
            <a:pPr eaLnBrk="1" hangingPunct="1"/>
            <a:r>
              <a:rPr lang="de-DE" altLang="de-DE" smtClean="0"/>
              <a:t>Literarische Formen</a:t>
            </a:r>
          </a:p>
        </p:txBody>
      </p:sp>
      <p:sp>
        <p:nvSpPr>
          <p:cNvPr id="15364" name="Rectangle 3"/>
          <p:cNvSpPr>
            <a:spLocks noGrp="1" noChangeArrowheads="1"/>
          </p:cNvSpPr>
          <p:nvPr>
            <p:ph type="body" idx="1"/>
          </p:nvPr>
        </p:nvSpPr>
        <p:spPr/>
        <p:txBody>
          <a:bodyPr/>
          <a:lstStyle/>
          <a:p>
            <a:pPr eaLnBrk="1" hangingPunct="1"/>
            <a:r>
              <a:rPr lang="de-DE" altLang="de-DE" smtClean="0"/>
              <a:t>Erzählungen</a:t>
            </a:r>
          </a:p>
          <a:p>
            <a:pPr eaLnBrk="1" hangingPunct="1"/>
            <a:r>
              <a:rPr lang="de-DE" altLang="de-DE" smtClean="0"/>
              <a:t>Prophezeiungen</a:t>
            </a:r>
          </a:p>
          <a:p>
            <a:pPr lvl="1" eaLnBrk="1" hangingPunct="1"/>
            <a:r>
              <a:rPr lang="de-DE" altLang="de-DE" smtClean="0"/>
              <a:t>Traum</a:t>
            </a:r>
          </a:p>
          <a:p>
            <a:pPr lvl="1" eaLnBrk="1" hangingPunct="1"/>
            <a:r>
              <a:rPr lang="de-DE" altLang="de-DE" smtClean="0"/>
              <a:t>Prophetischer Visionsbericht</a:t>
            </a:r>
          </a:p>
          <a:p>
            <a:pPr lvl="2" eaLnBrk="1" hangingPunct="1"/>
            <a:r>
              <a:rPr lang="de-DE" altLang="de-DE" smtClean="0"/>
              <a:t>Vision – “sehen”</a:t>
            </a:r>
          </a:p>
          <a:p>
            <a:pPr lvl="3" eaLnBrk="1" hangingPunct="1"/>
            <a:r>
              <a:rPr lang="de-DE" altLang="de-DE" smtClean="0"/>
              <a:t>“und ich sah und siehe” + Nominalsatz</a:t>
            </a:r>
          </a:p>
          <a:p>
            <a:pPr lvl="2" eaLnBrk="1" hangingPunct="1"/>
            <a:r>
              <a:rPr lang="de-DE" altLang="de-DE" smtClean="0"/>
              <a:t>Dialog – “sprechen”</a:t>
            </a:r>
          </a:p>
          <a:p>
            <a:pPr lvl="3" eaLnBrk="1" hangingPunct="1"/>
            <a:r>
              <a:rPr lang="de-DE" altLang="de-DE" smtClean="0"/>
              <a:t>“und ich/er sprach” + Frage/Imperativ</a:t>
            </a:r>
          </a:p>
          <a:p>
            <a:pPr eaLnBrk="1" hangingPunct="1"/>
            <a:r>
              <a:rPr lang="de-DE" altLang="de-DE" smtClean="0"/>
              <a:t>Vertiefende Rekapitulation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6387" name="Rectangle 2"/>
          <p:cNvSpPr>
            <a:spLocks noGrp="1" noChangeArrowheads="1"/>
          </p:cNvSpPr>
          <p:nvPr>
            <p:ph type="title"/>
          </p:nvPr>
        </p:nvSpPr>
        <p:spPr/>
        <p:txBody>
          <a:bodyPr/>
          <a:lstStyle/>
          <a:p>
            <a:pPr eaLnBrk="1" hangingPunct="1"/>
            <a:r>
              <a:rPr lang="de-DE" altLang="de-DE" smtClean="0"/>
              <a:t>Besonderheiten</a:t>
            </a:r>
          </a:p>
        </p:txBody>
      </p:sp>
      <p:sp>
        <p:nvSpPr>
          <p:cNvPr id="16388" name="Rectangle 3"/>
          <p:cNvSpPr>
            <a:spLocks noGrp="1" noChangeArrowheads="1"/>
          </p:cNvSpPr>
          <p:nvPr>
            <p:ph type="body" idx="1"/>
          </p:nvPr>
        </p:nvSpPr>
        <p:spPr/>
        <p:txBody>
          <a:bodyPr/>
          <a:lstStyle/>
          <a:p>
            <a:pPr eaLnBrk="1" hangingPunct="1"/>
            <a:r>
              <a:rPr lang="de-DE" altLang="de-DE" smtClean="0"/>
              <a:t>Einheit von Daniel 2-7</a:t>
            </a:r>
          </a:p>
          <a:p>
            <a:pPr eaLnBrk="1" hangingPunct="1"/>
            <a:r>
              <a:rPr lang="de-DE" altLang="de-DE" smtClean="0"/>
              <a:t>Einheit von Dan 8-12</a:t>
            </a:r>
          </a:p>
          <a:p>
            <a:pPr eaLnBrk="1" hangingPunct="1"/>
            <a:r>
              <a:rPr lang="de-DE" altLang="de-DE" smtClean="0"/>
              <a:t>Verbindung zwischen Da 2, Da 7 und Da 8</a:t>
            </a:r>
          </a:p>
          <a:p>
            <a:pPr eaLnBrk="1" hangingPunct="1"/>
            <a:r>
              <a:rPr lang="de-DE" altLang="de-DE" smtClean="0"/>
              <a:t>Verbindung zwischen Dan 7 und Dan 8</a:t>
            </a:r>
          </a:p>
          <a:p>
            <a:pPr lvl="1" eaLnBrk="1" hangingPunct="1"/>
            <a:r>
              <a:rPr lang="de-DE" altLang="de-DE" sz="1600" smtClean="0"/>
              <a:t>Struktur</a:t>
            </a:r>
          </a:p>
          <a:p>
            <a:pPr lvl="1" eaLnBrk="1" hangingPunct="1"/>
            <a:r>
              <a:rPr lang="de-DE" altLang="de-DE" sz="1600" smtClean="0"/>
              <a:t>Reiche</a:t>
            </a:r>
          </a:p>
          <a:p>
            <a:pPr lvl="1" eaLnBrk="1" hangingPunct="1"/>
            <a:r>
              <a:rPr lang="de-DE" altLang="de-DE" sz="1600" smtClean="0"/>
              <a:t>Kleines Horn</a:t>
            </a:r>
          </a:p>
          <a:p>
            <a:pPr lvl="1" eaLnBrk="1" hangingPunct="1"/>
            <a:r>
              <a:rPr lang="de-DE" altLang="de-DE" sz="1600" smtClean="0"/>
              <a:t>Gottes Eingreifen</a:t>
            </a:r>
          </a:p>
          <a:p>
            <a:pPr eaLnBrk="1" hangingPunct="1"/>
            <a:r>
              <a:rPr lang="de-DE" altLang="de-DE" smtClean="0"/>
              <a:t>Unterschiede: Dan 7 und Dan 8</a:t>
            </a:r>
          </a:p>
          <a:p>
            <a:pPr lvl="1" eaLnBrk="1" hangingPunct="1"/>
            <a:r>
              <a:rPr lang="de-DE" altLang="de-DE" sz="1600" smtClean="0"/>
              <a:t>Hebräisch in Dan 8</a:t>
            </a:r>
          </a:p>
          <a:p>
            <a:pPr lvl="1" eaLnBrk="1" hangingPunct="1"/>
            <a:r>
              <a:rPr lang="de-DE" altLang="de-DE" sz="1600" smtClean="0"/>
              <a:t>Andere Tiersymbolik in Dan 8</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4"/>
          <p:cNvSpPr>
            <a:spLocks noGrp="1"/>
          </p:cNvSpPr>
          <p:nvPr>
            <p:ph type="title"/>
          </p:nvPr>
        </p:nvSpPr>
        <p:spPr/>
        <p:txBody>
          <a:bodyPr/>
          <a:lstStyle/>
          <a:p>
            <a:endParaRPr lang="de-DE" altLang="de-DE" smtClean="0"/>
          </a:p>
        </p:txBody>
      </p:sp>
      <p:graphicFrame>
        <p:nvGraphicFramePr>
          <p:cNvPr id="6" name="Group 384"/>
          <p:cNvGraphicFramePr>
            <a:graphicFrameLocks/>
          </p:cNvGraphicFramePr>
          <p:nvPr>
            <p:extLst>
              <p:ext uri="{D42A27DB-BD31-4B8C-83A1-F6EECF244321}">
                <p14:modId xmlns:p14="http://schemas.microsoft.com/office/powerpoint/2010/main" val="62226814"/>
              </p:ext>
            </p:extLst>
          </p:nvPr>
        </p:nvGraphicFramePr>
        <p:xfrm>
          <a:off x="323850" y="260350"/>
          <a:ext cx="8567640" cy="6509040"/>
        </p:xfrm>
        <a:graphic>
          <a:graphicData uri="http://schemas.openxmlformats.org/drawingml/2006/table">
            <a:tbl>
              <a:tblPr/>
              <a:tblGrid>
                <a:gridCol w="1871886">
                  <a:extLst>
                    <a:ext uri="{9D8B030D-6E8A-4147-A177-3AD203B41FA5}">
                      <a16:colId xmlns:a16="http://schemas.microsoft.com/office/drawing/2014/main" val="20000"/>
                    </a:ext>
                  </a:extLst>
                </a:gridCol>
                <a:gridCol w="2232000">
                  <a:extLst>
                    <a:ext uri="{9D8B030D-6E8A-4147-A177-3AD203B41FA5}">
                      <a16:colId xmlns:a16="http://schemas.microsoft.com/office/drawing/2014/main" val="20001"/>
                    </a:ext>
                  </a:extLst>
                </a:gridCol>
                <a:gridCol w="2231754">
                  <a:extLst>
                    <a:ext uri="{9D8B030D-6E8A-4147-A177-3AD203B41FA5}">
                      <a16:colId xmlns:a16="http://schemas.microsoft.com/office/drawing/2014/main" val="20002"/>
                    </a:ext>
                  </a:extLst>
                </a:gridCol>
                <a:gridCol w="2232000">
                  <a:extLst>
                    <a:ext uri="{9D8B030D-6E8A-4147-A177-3AD203B41FA5}">
                      <a16:colId xmlns:a16="http://schemas.microsoft.com/office/drawing/2014/main" val="20003"/>
                    </a:ext>
                  </a:extLst>
                </a:gridCol>
              </a:tblGrid>
              <a:tr h="56680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de-DE" sz="2000" b="0" i="0" u="none" strike="noStrike" cap="none" normalizeH="0" baseline="0" dirty="0" smtClean="0">
                        <a:ln>
                          <a:noFill/>
                        </a:ln>
                        <a:solidFill>
                          <a:schemeClr val="folHlink"/>
                        </a:solidFill>
                        <a:effectLst/>
                        <a:latin typeface="Humanst521 BT" pitchFamily="34" charset="0"/>
                      </a:endParaRPr>
                    </a:p>
                  </a:txBody>
                  <a:tcPr marL="91428" marR="91428" marT="45725" marB="45725"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400" b="1" i="0" u="none" strike="noStrike" cap="none" normalizeH="0" baseline="0" smtClean="0">
                          <a:ln>
                            <a:noFill/>
                          </a:ln>
                          <a:solidFill>
                            <a:schemeClr val="accent2"/>
                          </a:solidFill>
                          <a:effectLst/>
                          <a:latin typeface="Humanst521 BT" pitchFamily="34" charset="0"/>
                        </a:rPr>
                        <a:t>Daniel 2</a:t>
                      </a:r>
                    </a:p>
                  </a:txBody>
                  <a:tcPr marL="91428" marR="91428" marT="45725" marB="45725"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400" b="1" i="0" u="none" strike="noStrike" cap="none" normalizeH="0" baseline="0" dirty="0" smtClean="0">
                          <a:ln>
                            <a:noFill/>
                          </a:ln>
                          <a:solidFill>
                            <a:schemeClr val="accent2"/>
                          </a:solidFill>
                          <a:effectLst/>
                          <a:latin typeface="Humanst521 BT" pitchFamily="34" charset="0"/>
                        </a:rPr>
                        <a:t>Daniel 7</a:t>
                      </a:r>
                    </a:p>
                  </a:txBody>
                  <a:tcPr marL="91428" marR="91428" marT="45725" marB="45725"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400" b="1" i="0" u="none" strike="noStrike" cap="none" normalizeH="0" baseline="0" dirty="0" smtClean="0">
                          <a:ln>
                            <a:noFill/>
                          </a:ln>
                          <a:solidFill>
                            <a:schemeClr val="accent2"/>
                          </a:solidFill>
                          <a:effectLst/>
                          <a:latin typeface="Humanst521 BT" pitchFamily="34" charset="0"/>
                        </a:rPr>
                        <a:t>Daniel 8</a:t>
                      </a:r>
                    </a:p>
                  </a:txBody>
                  <a:tcPr marL="91428" marR="91428" marT="45725" marB="45725"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Babylon</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Haupt</a:t>
                      </a:r>
                      <a:br>
                        <a:rPr kumimoji="0" lang="de-DE" sz="2000" b="0" i="0" u="none" strike="noStrike" cap="none" normalizeH="0" baseline="0" dirty="0" smtClean="0">
                          <a:ln>
                            <a:noFill/>
                          </a:ln>
                          <a:solidFill>
                            <a:schemeClr val="tx1"/>
                          </a:solidFill>
                          <a:effectLst/>
                          <a:latin typeface="Humanst521 BT" pitchFamily="34" charset="0"/>
                        </a:rPr>
                      </a:br>
                      <a:r>
                        <a:rPr kumimoji="0" lang="de-DE" sz="2000" b="0" i="0" u="none" strike="noStrike" cap="none" normalizeH="0" baseline="0" dirty="0" smtClean="0">
                          <a:ln>
                            <a:noFill/>
                          </a:ln>
                          <a:solidFill>
                            <a:schemeClr val="tx1"/>
                          </a:solidFill>
                          <a:effectLst/>
                          <a:latin typeface="Humanst521 BT" pitchFamily="34" charset="0"/>
                        </a:rPr>
                        <a:t>  (Gold)</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Löwe</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Humanst521 BT" pitchFamily="34" charset="0"/>
                        </a:rPr>
                        <a:t>—</a:t>
                      </a:r>
                      <a:endParaRPr kumimoji="0" lang="de-DE" sz="20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err="1" smtClean="0">
                          <a:ln>
                            <a:noFill/>
                          </a:ln>
                          <a:solidFill>
                            <a:schemeClr val="folHlink"/>
                          </a:solidFill>
                          <a:effectLst/>
                          <a:latin typeface="Humanst521 BT" pitchFamily="34" charset="0"/>
                        </a:rPr>
                        <a:t>Medo</a:t>
                      </a:r>
                      <a:r>
                        <a:rPr kumimoji="0" lang="de-DE" sz="2000" b="0" i="0" u="none" strike="noStrike" cap="none" normalizeH="0" baseline="0" dirty="0" smtClean="0">
                          <a:ln>
                            <a:noFill/>
                          </a:ln>
                          <a:solidFill>
                            <a:schemeClr val="folHlink"/>
                          </a:solidFill>
                          <a:effectLst/>
                          <a:latin typeface="Humanst521 BT" pitchFamily="34" charset="0"/>
                        </a:rPr>
                        <a:t>-Persien</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Arme</a:t>
                      </a:r>
                      <a:br>
                        <a:rPr kumimoji="0" lang="de-DE" sz="2000" b="0" i="0" u="none" strike="noStrike" cap="none" normalizeH="0" baseline="0" dirty="0" smtClean="0">
                          <a:ln>
                            <a:noFill/>
                          </a:ln>
                          <a:solidFill>
                            <a:schemeClr val="tx1"/>
                          </a:solidFill>
                          <a:effectLst/>
                          <a:latin typeface="Humanst521 BT" pitchFamily="34" charset="0"/>
                        </a:rPr>
                      </a:br>
                      <a:r>
                        <a:rPr kumimoji="0" lang="de-DE" sz="2000" b="0" i="0" u="none" strike="noStrike" cap="none" normalizeH="0" baseline="0" dirty="0" smtClean="0">
                          <a:ln>
                            <a:noFill/>
                          </a:ln>
                          <a:solidFill>
                            <a:schemeClr val="tx1"/>
                          </a:solidFill>
                          <a:effectLst/>
                          <a:latin typeface="Humanst521 BT" pitchFamily="34" charset="0"/>
                        </a:rPr>
                        <a:t>  (Silber)</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Bär</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Widder</a:t>
                      </a: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Griechenland</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Lenden</a:t>
                      </a:r>
                      <a:br>
                        <a:rPr kumimoji="0" lang="de-DE" sz="2000" b="0" i="0" u="none" strike="noStrike" cap="none" normalizeH="0" baseline="0" dirty="0" smtClean="0">
                          <a:ln>
                            <a:noFill/>
                          </a:ln>
                          <a:solidFill>
                            <a:schemeClr val="tx1"/>
                          </a:solidFill>
                          <a:effectLst/>
                          <a:latin typeface="Humanst521 BT" pitchFamily="34" charset="0"/>
                        </a:rPr>
                      </a:br>
                      <a:r>
                        <a:rPr kumimoji="0" lang="de-DE" sz="2000" b="0" i="0" u="none" strike="noStrike" cap="none" normalizeH="0" baseline="0" dirty="0" smtClean="0">
                          <a:ln>
                            <a:noFill/>
                          </a:ln>
                          <a:solidFill>
                            <a:schemeClr val="tx1"/>
                          </a:solidFill>
                          <a:effectLst/>
                          <a:latin typeface="Humanst521 BT" pitchFamily="34" charset="0"/>
                        </a:rPr>
                        <a:t>  (Bronze)</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Leopard</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Ziegenbock</a:t>
                      </a: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Rom (</a:t>
                      </a:r>
                      <a:r>
                        <a:rPr kumimoji="0" lang="de-DE" sz="2000" b="0" i="0" u="none" strike="noStrike" cap="none" normalizeH="0" baseline="0" dirty="0" err="1" smtClean="0">
                          <a:ln>
                            <a:noFill/>
                          </a:ln>
                          <a:solidFill>
                            <a:schemeClr val="folHlink"/>
                          </a:solidFill>
                          <a:effectLst/>
                          <a:latin typeface="Humanst521 BT" pitchFamily="34" charset="0"/>
                        </a:rPr>
                        <a:t>heidn</a:t>
                      </a:r>
                      <a:r>
                        <a:rPr kumimoji="0" lang="de-DE" sz="2000" b="0" i="0" u="none" strike="noStrike" cap="none" normalizeH="0" baseline="0" dirty="0" smtClean="0">
                          <a:ln>
                            <a:noFill/>
                          </a:ln>
                          <a:solidFill>
                            <a:schemeClr val="folHlink"/>
                          </a:solidFill>
                          <a:effectLst/>
                          <a:latin typeface="Humanst521 BT" pitchFamily="34" charset="0"/>
                        </a:rPr>
                        <a:t>.)</a:t>
                      </a:r>
                      <a:br>
                        <a:rPr kumimoji="0" lang="de-DE" sz="2000" b="0" i="0" u="none" strike="noStrike" cap="none" normalizeH="0" baseline="0" dirty="0" smtClean="0">
                          <a:ln>
                            <a:noFill/>
                          </a:ln>
                          <a:solidFill>
                            <a:schemeClr val="folHlink"/>
                          </a:solidFill>
                          <a:effectLst/>
                          <a:latin typeface="Humanst521 BT" pitchFamily="34" charset="0"/>
                        </a:rPr>
                      </a:br>
                      <a:endParaRPr kumimoji="0" lang="de-DE" sz="2000" b="0" i="0" u="none" strike="noStrike" cap="none" normalizeH="0" baseline="0" dirty="0" smtClean="0">
                        <a:ln>
                          <a:noFill/>
                        </a:ln>
                        <a:solidFill>
                          <a:schemeClr val="folHlink"/>
                        </a:solidFill>
                        <a:effectLst/>
                        <a:latin typeface="Humanst521 BT"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AT" sz="1600" b="0" i="0" u="none" strike="noStrike" cap="none" normalizeH="0" baseline="0" dirty="0" smtClean="0">
                          <a:ln>
                            <a:noFill/>
                          </a:ln>
                          <a:solidFill>
                            <a:schemeClr val="folHlink"/>
                          </a:solidFill>
                          <a:effectLst/>
                          <a:latin typeface="Humanst521 BT" pitchFamily="34" charset="0"/>
                        </a:rPr>
                        <a:t>   Nachfolgereiche</a:t>
                      </a:r>
                      <a:endParaRPr kumimoji="0" lang="de-DE" sz="1400" b="0" i="0" u="none" strike="noStrike" cap="none" normalizeH="0" baseline="0" dirty="0" smtClean="0">
                        <a:ln>
                          <a:noFill/>
                        </a:ln>
                        <a:solidFill>
                          <a:schemeClr val="folHlink"/>
                        </a:solidFill>
                        <a:effectLst/>
                        <a:latin typeface="Humanst521 BT" pitchFamily="34" charset="0"/>
                      </a:endParaRP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Beine</a:t>
                      </a:r>
                      <a:br>
                        <a:rPr kumimoji="0" lang="de-DE" sz="2000" b="0" i="0" u="none" strike="noStrike" cap="none" normalizeH="0" baseline="0" dirty="0" smtClean="0">
                          <a:ln>
                            <a:noFill/>
                          </a:ln>
                          <a:solidFill>
                            <a:schemeClr val="tx1"/>
                          </a:solidFill>
                          <a:effectLst/>
                          <a:latin typeface="Humanst521 BT" pitchFamily="34" charset="0"/>
                        </a:rPr>
                      </a:br>
                      <a:r>
                        <a:rPr kumimoji="0" lang="de-DE" sz="2000" b="0" i="0" u="none" strike="noStrike" cap="none" normalizeH="0" baseline="0" dirty="0" smtClean="0">
                          <a:ln>
                            <a:noFill/>
                          </a:ln>
                          <a:solidFill>
                            <a:schemeClr val="tx1"/>
                          </a:solidFill>
                          <a:effectLst/>
                          <a:latin typeface="Humanst521 BT" pitchFamily="34" charset="0"/>
                        </a:rPr>
                        <a:t>  (Eisen)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AT" sz="1600" b="0" i="0" u="none" strike="noStrike" cap="none" normalizeH="0" baseline="0" dirty="0" smtClean="0">
                          <a:ln>
                            <a:noFill/>
                          </a:ln>
                          <a:solidFill>
                            <a:schemeClr val="tx1"/>
                          </a:solidFill>
                          <a:effectLst/>
                          <a:latin typeface="Humanst521 BT" pitchFamily="34" charset="0"/>
                        </a:rPr>
                        <a:t>Zehen (Eisen &amp; Ton)</a:t>
                      </a:r>
                      <a:endParaRPr kumimoji="0" lang="de-DE" sz="16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Viertes Tier</a:t>
                      </a:r>
                      <a:br>
                        <a:rPr kumimoji="0" lang="de-DE" sz="2000" b="0" i="0" u="none" strike="noStrike" cap="none" normalizeH="0" baseline="0" dirty="0" smtClean="0">
                          <a:ln>
                            <a:noFill/>
                          </a:ln>
                          <a:solidFill>
                            <a:schemeClr val="tx1"/>
                          </a:solidFill>
                          <a:effectLst/>
                          <a:latin typeface="Humanst521 BT" pitchFamily="34" charset="0"/>
                        </a:rPr>
                      </a:br>
                      <a:endParaRPr kumimoji="0" lang="de-DE" sz="2000" b="0" i="0" u="none" strike="noStrike" cap="none" normalizeH="0" baseline="0" dirty="0" smtClean="0">
                        <a:ln>
                          <a:noFill/>
                        </a:ln>
                        <a:solidFill>
                          <a:schemeClr val="tx1"/>
                        </a:solidFill>
                        <a:effectLst/>
                        <a:latin typeface="Humanst521 BT"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AT" sz="1600" b="0" i="0" u="none" strike="noStrike" cap="none" normalizeH="0" baseline="0" dirty="0" smtClean="0">
                          <a:ln>
                            <a:noFill/>
                          </a:ln>
                          <a:solidFill>
                            <a:schemeClr val="tx1"/>
                          </a:solidFill>
                          <a:effectLst/>
                          <a:latin typeface="Humanst521 BT" pitchFamily="34" charset="0"/>
                        </a:rPr>
                        <a:t>10 Hörner</a:t>
                      </a:r>
                      <a:endParaRPr kumimoji="0" lang="de-DE" sz="16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Humanst521 BT" pitchFamily="34" charset="0"/>
                        </a:rPr>
                        <a:t>—</a:t>
                      </a:r>
                      <a:endParaRPr kumimoji="0" lang="de-DE" sz="20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Rom (</a:t>
                      </a:r>
                      <a:r>
                        <a:rPr kumimoji="0" lang="de-DE" sz="2000" b="0" i="0" u="none" strike="noStrike" cap="none" normalizeH="0" baseline="0" dirty="0" err="1" smtClean="0">
                          <a:ln>
                            <a:noFill/>
                          </a:ln>
                          <a:solidFill>
                            <a:schemeClr val="folHlink"/>
                          </a:solidFill>
                          <a:effectLst/>
                          <a:latin typeface="Humanst521 BT" pitchFamily="34" charset="0"/>
                        </a:rPr>
                        <a:t>relig</a:t>
                      </a:r>
                      <a:r>
                        <a:rPr kumimoji="0" lang="de-DE" sz="2000" b="0" i="0" u="none" strike="noStrike" cap="none" normalizeH="0" baseline="0" dirty="0" smtClean="0">
                          <a:ln>
                            <a:noFill/>
                          </a:ln>
                          <a:solidFill>
                            <a:schemeClr val="folHlink"/>
                          </a:solidFill>
                          <a:effectLst/>
                          <a:latin typeface="Humanst521 BT" pitchFamily="34" charset="0"/>
                        </a:rPr>
                        <a:t>.)</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de-DE" sz="20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Horn</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Horn</a:t>
                      </a: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extLst>
                  <a:ext uri="{0D108BD9-81ED-4DB2-BD59-A6C34878D82A}">
                    <a16:rowId xmlns:a16="http://schemas.microsoft.com/office/drawing/2014/main" val="10005"/>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Himmlisches Geschehen</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
                      </a:r>
                      <a:br>
                        <a:rPr kumimoji="0" lang="de-DE" sz="2000" b="0" i="0" u="none" strike="noStrike" cap="none" normalizeH="0" baseline="0" dirty="0" smtClean="0">
                          <a:ln>
                            <a:noFill/>
                          </a:ln>
                          <a:solidFill>
                            <a:schemeClr val="tx1"/>
                          </a:solidFill>
                          <a:effectLst/>
                          <a:latin typeface="Humanst521 BT" pitchFamily="34" charset="0"/>
                        </a:rPr>
                      </a:br>
                      <a:r>
                        <a:rPr kumimoji="0" lang="de-DE" sz="2000" b="0" i="0" u="none" strike="noStrike" cap="none" normalizeH="0" baseline="0" dirty="0" smtClean="0">
                          <a:ln>
                            <a:noFill/>
                          </a:ln>
                          <a:solidFill>
                            <a:schemeClr val="tx1"/>
                          </a:solidFill>
                          <a:effectLst/>
                          <a:latin typeface="Humanst521 BT" pitchFamily="34" charset="0"/>
                        </a:rPr>
                        <a:t>Stein zermalmt</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Gericht</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Heiliges wieder-hergestellt</a:t>
                      </a: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extLst>
                  <a:ext uri="{0D108BD9-81ED-4DB2-BD59-A6C34878D82A}">
                    <a16:rowId xmlns:a16="http://schemas.microsoft.com/office/drawing/2014/main" val="10006"/>
                  </a:ext>
                </a:extLst>
              </a:tr>
              <a:tr h="810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folHlink"/>
                          </a:solidFill>
                          <a:effectLst/>
                          <a:latin typeface="Humanst521 BT" pitchFamily="34" charset="0"/>
                        </a:rPr>
                        <a:t>Gottes Reich</a:t>
                      </a:r>
                    </a:p>
                  </a:txBody>
                  <a:tcPr marL="89988" marR="89988" marT="90012" marB="90012"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Berg</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Reich des Menschensohnes</a:t>
                      </a:r>
                    </a:p>
                  </a:txBody>
                  <a:tcPr marL="89988" marR="89988" marT="90012" marB="90012"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999F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de-DE" sz="2000" b="0" i="0" u="none" strike="noStrike" cap="none" normalizeH="0" baseline="0" dirty="0" smtClean="0">
                        <a:ln>
                          <a:noFill/>
                        </a:ln>
                        <a:solidFill>
                          <a:schemeClr val="tx1"/>
                        </a:solidFill>
                        <a:effectLst/>
                        <a:latin typeface="Humanst521 BT" pitchFamily="34" charset="0"/>
                      </a:endParaRPr>
                    </a:p>
                  </a:txBody>
                  <a:tcPr marL="89988" marR="89988" marT="90012" marB="90012"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p>
          <a:p>
            <a:pPr>
              <a:defRPr/>
            </a:pPr>
            <a:endParaRPr lang="de-DE"/>
          </a:p>
        </p:txBody>
      </p:sp>
      <p:sp>
        <p:nvSpPr>
          <p:cNvPr id="7171" name="Rectangle 2"/>
          <p:cNvSpPr>
            <a:spLocks noGrp="1" noChangeArrowheads="1"/>
          </p:cNvSpPr>
          <p:nvPr>
            <p:ph type="ctrTitle"/>
          </p:nvPr>
        </p:nvSpPr>
        <p:spPr/>
        <p:txBody>
          <a:bodyPr/>
          <a:lstStyle/>
          <a:p>
            <a:pPr eaLnBrk="1" hangingPunct="1"/>
            <a:r>
              <a:rPr lang="de-DE" altLang="de-DE" dirty="0" smtClean="0"/>
              <a:t>Quick Facts Daniel 8</a:t>
            </a:r>
            <a:endParaRPr lang="en-US" altLang="de-DE" dirty="0" smtClean="0"/>
          </a:p>
        </p:txBody>
      </p:sp>
      <p:sp>
        <p:nvSpPr>
          <p:cNvPr id="7172" name="Rectangle 3"/>
          <p:cNvSpPr>
            <a:spLocks noGrp="1" noChangeArrowheads="1"/>
          </p:cNvSpPr>
          <p:nvPr>
            <p:ph type="subTitle" idx="1"/>
          </p:nvPr>
        </p:nvSpPr>
        <p:spPr>
          <a:xfrm>
            <a:off x="611188" y="3429000"/>
            <a:ext cx="7921625" cy="1600200"/>
          </a:xfrm>
        </p:spPr>
        <p:txBody>
          <a:bodyPr/>
          <a:lstStyle/>
          <a:p>
            <a:pPr eaLnBrk="1" hangingPunct="1"/>
            <a:endParaRPr lang="en-US" altLang="de-DE" b="1" dirty="0" smtClean="0">
              <a:solidFill>
                <a:schemeClr val="accent2"/>
              </a:solidFill>
            </a:endParaRPr>
          </a:p>
        </p:txBody>
      </p:sp>
    </p:spTree>
    <p:extLst>
      <p:ext uri="{BB962C8B-B14F-4D97-AF65-F5344CB8AC3E}">
        <p14:creationId xmlns:p14="http://schemas.microsoft.com/office/powerpoint/2010/main" val="380122295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9459" name="Rectangle 2"/>
          <p:cNvSpPr>
            <a:spLocks noGrp="1" noChangeArrowheads="1"/>
          </p:cNvSpPr>
          <p:nvPr>
            <p:ph type="title"/>
          </p:nvPr>
        </p:nvSpPr>
        <p:spPr/>
        <p:txBody>
          <a:bodyPr/>
          <a:lstStyle/>
          <a:p>
            <a:r>
              <a:rPr lang="en-US" altLang="de-DE" smtClean="0"/>
              <a:t>Übersicht Daniel 8</a:t>
            </a:r>
          </a:p>
        </p:txBody>
      </p:sp>
      <p:sp>
        <p:nvSpPr>
          <p:cNvPr id="19460" name="Rectangle 3"/>
          <p:cNvSpPr>
            <a:spLocks noGrp="1" noChangeArrowheads="1"/>
          </p:cNvSpPr>
          <p:nvPr>
            <p:ph type="body" idx="1"/>
          </p:nvPr>
        </p:nvSpPr>
        <p:spPr>
          <a:xfrm>
            <a:off x="566738" y="1484313"/>
            <a:ext cx="8253412" cy="4535487"/>
          </a:xfrm>
        </p:spPr>
        <p:txBody>
          <a:bodyPr/>
          <a:lstStyle/>
          <a:p>
            <a:pPr>
              <a:lnSpc>
                <a:spcPct val="120000"/>
              </a:lnSpc>
            </a:pPr>
            <a:r>
              <a:rPr lang="en-US" altLang="de-DE" smtClean="0"/>
              <a:t>Einleitung (V. 1-2)</a:t>
            </a:r>
          </a:p>
          <a:p>
            <a:pPr>
              <a:lnSpc>
                <a:spcPct val="120000"/>
              </a:lnSpc>
            </a:pPr>
            <a:r>
              <a:rPr lang="en-US" altLang="de-DE" smtClean="0"/>
              <a:t>Symbolischer Visionsbericht (V. 3-14)</a:t>
            </a:r>
          </a:p>
          <a:p>
            <a:pPr lvl="1">
              <a:lnSpc>
                <a:spcPct val="120000"/>
              </a:lnSpc>
            </a:pPr>
            <a:r>
              <a:rPr lang="en-US" altLang="de-DE" smtClean="0"/>
              <a:t>Vision (V. 3-11)</a:t>
            </a:r>
          </a:p>
          <a:p>
            <a:pPr lvl="1">
              <a:lnSpc>
                <a:spcPct val="120000"/>
              </a:lnSpc>
            </a:pPr>
            <a:r>
              <a:rPr lang="en-US" altLang="de-DE" smtClean="0"/>
              <a:t>Audition: Dialog (V. 12-14)</a:t>
            </a:r>
          </a:p>
          <a:p>
            <a:pPr lvl="2">
              <a:lnSpc>
                <a:spcPct val="120000"/>
              </a:lnSpc>
            </a:pPr>
            <a:r>
              <a:rPr lang="de-DE" altLang="de-DE" smtClean="0"/>
              <a:t>12	Engel A kommentiert abrupt</a:t>
            </a:r>
          </a:p>
          <a:p>
            <a:pPr lvl="2">
              <a:lnSpc>
                <a:spcPct val="120000"/>
              </a:lnSpc>
            </a:pPr>
            <a:r>
              <a:rPr lang="de-DE" altLang="de-DE" smtClean="0"/>
              <a:t>13a.b	Daniel erzählt</a:t>
            </a:r>
          </a:p>
          <a:p>
            <a:pPr lvl="2">
              <a:lnSpc>
                <a:spcPct val="120000"/>
              </a:lnSpc>
            </a:pPr>
            <a:r>
              <a:rPr lang="de-DE" altLang="de-DE" smtClean="0"/>
              <a:t>13c	Engel B stellt Engel A eine Frage</a:t>
            </a:r>
          </a:p>
          <a:p>
            <a:pPr lvl="2">
              <a:lnSpc>
                <a:spcPct val="120000"/>
              </a:lnSpc>
            </a:pPr>
            <a:r>
              <a:rPr lang="de-DE" altLang="de-DE" smtClean="0"/>
              <a:t>14	Engel A antwortet sowohl Daniel als auch Engel B</a:t>
            </a:r>
            <a:endParaRPr lang="en-US" altLang="de-DE" smtClean="0"/>
          </a:p>
          <a:p>
            <a:pPr>
              <a:lnSpc>
                <a:spcPct val="120000"/>
              </a:lnSpc>
            </a:pPr>
            <a:r>
              <a:rPr lang="en-US" altLang="de-DE" smtClean="0"/>
              <a:t>Epiphanie eines Auslegers (V. 15-18)</a:t>
            </a:r>
          </a:p>
          <a:p>
            <a:pPr>
              <a:lnSpc>
                <a:spcPct val="120000"/>
              </a:lnSpc>
            </a:pPr>
            <a:r>
              <a:rPr lang="en-US" altLang="de-DE" smtClean="0"/>
              <a:t>Interpretation (V. 19-26)</a:t>
            </a:r>
          </a:p>
          <a:p>
            <a:pPr>
              <a:lnSpc>
                <a:spcPct val="120000"/>
              </a:lnSpc>
            </a:pPr>
            <a:r>
              <a:rPr lang="en-US" altLang="de-DE" smtClean="0"/>
              <a:t>Schluss (V. 27)</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3613" y="158750"/>
            <a:ext cx="8001000" cy="533400"/>
          </a:xfrm>
        </p:spPr>
        <p:txBody>
          <a:bodyPr/>
          <a:lstStyle/>
          <a:p>
            <a:pPr algn="r">
              <a:defRPr/>
            </a:pPr>
            <a:r>
              <a:rPr lang="de-AT" dirty="0" smtClean="0">
                <a:solidFill>
                  <a:schemeClr val="bg1">
                    <a:lumMod val="75000"/>
                  </a:schemeClr>
                </a:solidFill>
              </a:rPr>
              <a:t>Daniel 8,9-14</a:t>
            </a:r>
            <a:endParaRPr lang="de-DE" dirty="0">
              <a:solidFill>
                <a:schemeClr val="bg1">
                  <a:lumMod val="75000"/>
                </a:schemeClr>
              </a:solidFill>
            </a:endParaRPr>
          </a:p>
        </p:txBody>
      </p:sp>
      <p:sp>
        <p:nvSpPr>
          <p:cNvPr id="26627" name="Inhaltsplatzhalter 2"/>
          <p:cNvSpPr>
            <a:spLocks noGrp="1"/>
          </p:cNvSpPr>
          <p:nvPr>
            <p:ph idx="4294967295"/>
          </p:nvPr>
        </p:nvSpPr>
        <p:spPr>
          <a:xfrm>
            <a:off x="674688" y="68263"/>
            <a:ext cx="8001000" cy="6745287"/>
          </a:xfrm>
        </p:spPr>
        <p:txBody>
          <a:bodyPr/>
          <a:lstStyle/>
          <a:p>
            <a:pPr eaLnBrk="1" hangingPunct="1">
              <a:buClr>
                <a:srgbClr val="99CCFF"/>
              </a:buClr>
            </a:pPr>
            <a:r>
              <a:rPr lang="de-DE" altLang="de-DE" sz="1800" dirty="0" smtClean="0"/>
              <a:t>Und aus einem von ihnen kam hervor </a:t>
            </a:r>
            <a:r>
              <a:rPr lang="de-DE" altLang="de-DE" sz="1800" dirty="0" smtClean="0">
                <a:solidFill>
                  <a:srgbClr val="FF0000"/>
                </a:solidFill>
              </a:rPr>
              <a:t>ein Horn</a:t>
            </a:r>
            <a:r>
              <a:rPr lang="de-DE" altLang="de-DE" sz="1800" dirty="0" smtClean="0"/>
              <a:t> von Kleinheit,</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wuchs außerordentlich groß gegen Süden und gegen Sonnenaufgang (Osten) und gegen die Zierde.</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wuchs bis an das </a:t>
            </a:r>
            <a:r>
              <a:rPr lang="de-DE" altLang="de-DE" sz="1800" dirty="0" smtClean="0">
                <a:solidFill>
                  <a:srgbClr val="0000FF"/>
                </a:solidFill>
              </a:rPr>
              <a:t>Heer des Himmels</a:t>
            </a:r>
            <a:r>
              <a:rPr lang="de-DE" altLang="de-DE" sz="1800" dirty="0" smtClean="0"/>
              <a:t>,</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warf herab zur Erde von dem </a:t>
            </a:r>
            <a:r>
              <a:rPr lang="de-DE" altLang="de-DE" sz="1800" dirty="0" smtClean="0">
                <a:solidFill>
                  <a:srgbClr val="0000FF"/>
                </a:solidFill>
              </a:rPr>
              <a:t>Heer</a:t>
            </a:r>
            <a:r>
              <a:rPr lang="de-DE" altLang="de-DE" sz="1800" dirty="0" smtClean="0"/>
              <a:t> und (das ist) von den </a:t>
            </a:r>
            <a:r>
              <a:rPr lang="de-DE" altLang="de-DE" sz="1800" dirty="0" smtClean="0">
                <a:solidFill>
                  <a:srgbClr val="0000FF"/>
                </a:solidFill>
              </a:rPr>
              <a:t>Sternen</a:t>
            </a:r>
            <a:r>
              <a:rPr lang="de-DE" altLang="de-DE" sz="1800" dirty="0" smtClean="0"/>
              <a:t>,</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zertrat </a:t>
            </a:r>
            <a:r>
              <a:rPr lang="de-DE" altLang="de-DE" sz="1800" dirty="0" smtClean="0">
                <a:solidFill>
                  <a:srgbClr val="0000FF"/>
                </a:solidFill>
              </a:rPr>
              <a:t>sie</a:t>
            </a:r>
            <a:r>
              <a:rPr lang="de-DE" altLang="de-DE" sz="1800" dirty="0" smtClean="0"/>
              <a:t>.</a:t>
            </a:r>
          </a:p>
          <a:p>
            <a:pPr eaLnBrk="1" hangingPunct="1">
              <a:buClr>
                <a:srgbClr val="99CCFF"/>
              </a:buClr>
            </a:pPr>
            <a:r>
              <a:rPr lang="de-DE" altLang="de-DE" sz="1800" dirty="0" smtClean="0"/>
              <a:t>Und bis zum </a:t>
            </a:r>
            <a:r>
              <a:rPr lang="de-DE" altLang="de-DE" sz="1800" dirty="0" smtClean="0">
                <a:solidFill>
                  <a:srgbClr val="0000FF"/>
                </a:solidFill>
              </a:rPr>
              <a:t>Kommandanten des Heeres </a:t>
            </a:r>
            <a:r>
              <a:rPr lang="de-DE" altLang="de-DE" sz="1800" dirty="0" smtClean="0"/>
              <a:t>machte </a:t>
            </a:r>
            <a:r>
              <a:rPr lang="de-DE" altLang="de-DE" sz="1800" dirty="0" smtClean="0">
                <a:solidFill>
                  <a:srgbClr val="FF0000"/>
                </a:solidFill>
              </a:rPr>
              <a:t>er</a:t>
            </a:r>
            <a:r>
              <a:rPr lang="de-DE" altLang="de-DE" sz="1800" dirty="0" smtClean="0"/>
              <a:t> sich groß;</a:t>
            </a:r>
          </a:p>
          <a:p>
            <a:pPr eaLnBrk="1" hangingPunct="1">
              <a:buClr>
                <a:srgbClr val="99CCFF"/>
              </a:buClr>
            </a:pPr>
            <a:r>
              <a:rPr lang="de-DE" altLang="de-DE" sz="1800" dirty="0" smtClean="0"/>
              <a:t>Und von </a:t>
            </a:r>
            <a:r>
              <a:rPr lang="de-DE" altLang="de-DE" sz="1800" dirty="0" smtClean="0">
                <a:solidFill>
                  <a:srgbClr val="0000FF"/>
                </a:solidFill>
              </a:rPr>
              <a:t>ihm</a:t>
            </a:r>
            <a:r>
              <a:rPr lang="de-DE" altLang="de-DE" sz="1800" dirty="0" smtClean="0"/>
              <a:t> nahm </a:t>
            </a:r>
            <a:r>
              <a:rPr lang="de-DE" altLang="de-DE" sz="1800" dirty="0" smtClean="0">
                <a:solidFill>
                  <a:srgbClr val="FF0000"/>
                </a:solidFill>
              </a:rPr>
              <a:t>er</a:t>
            </a:r>
            <a:r>
              <a:rPr lang="de-DE" altLang="de-DE" sz="1800" dirty="0" smtClean="0"/>
              <a:t> das </a:t>
            </a:r>
            <a:r>
              <a:rPr lang="de-DE" altLang="de-DE" sz="1800" i="1" dirty="0" err="1" smtClean="0"/>
              <a:t>Tamid</a:t>
            </a:r>
            <a:r>
              <a:rPr lang="de-DE" altLang="de-DE" sz="1800" dirty="0" smtClean="0"/>
              <a:t> weg,</a:t>
            </a:r>
          </a:p>
          <a:p>
            <a:pPr eaLnBrk="1" hangingPunct="1">
              <a:buClr>
                <a:srgbClr val="99CCFF"/>
              </a:buClr>
            </a:pPr>
            <a:r>
              <a:rPr lang="de-DE" altLang="de-DE" sz="1800" dirty="0" smtClean="0"/>
              <a:t>und das Fundament </a:t>
            </a:r>
            <a:r>
              <a:rPr lang="de-DE" altLang="de-DE" sz="1800" dirty="0" smtClean="0">
                <a:solidFill>
                  <a:srgbClr val="0000FF"/>
                </a:solidFill>
              </a:rPr>
              <a:t>seines</a:t>
            </a:r>
            <a:r>
              <a:rPr lang="de-DE" altLang="de-DE" sz="1800" dirty="0" smtClean="0"/>
              <a:t> Heiligtums wurde niedergeworfen.</a:t>
            </a:r>
          </a:p>
          <a:p>
            <a:pPr eaLnBrk="1" hangingPunct="1">
              <a:buClr>
                <a:srgbClr val="99CCFF"/>
              </a:buClr>
            </a:pPr>
            <a:r>
              <a:rPr lang="de-DE" altLang="de-DE" sz="1800" dirty="0" smtClean="0"/>
              <a:t>„Und </a:t>
            </a:r>
            <a:r>
              <a:rPr lang="de-DE" altLang="de-DE" sz="1800" dirty="0" smtClean="0">
                <a:solidFill>
                  <a:srgbClr val="FF0000"/>
                </a:solidFill>
              </a:rPr>
              <a:t>ein Heer</a:t>
            </a:r>
            <a:r>
              <a:rPr lang="de-DE" altLang="de-DE" sz="1800" dirty="0" smtClean="0"/>
              <a:t> wird aufgestellt werden gegen das </a:t>
            </a:r>
            <a:r>
              <a:rPr lang="de-DE" altLang="de-DE" sz="1800" i="1" dirty="0" err="1" smtClean="0"/>
              <a:t>Tamid</a:t>
            </a:r>
            <a:r>
              <a:rPr lang="de-DE" altLang="de-DE" sz="1800" dirty="0" smtClean="0"/>
              <a:t> in Rebellion,</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wird die Wahrheit zur Erde niederwerfen,</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wird tun,</a:t>
            </a:r>
          </a:p>
          <a:p>
            <a:pPr eaLnBrk="1" hangingPunct="1">
              <a:buClr>
                <a:srgbClr val="99CCFF"/>
              </a:buClr>
            </a:pPr>
            <a:r>
              <a:rPr lang="de-DE" altLang="de-DE" sz="1800" dirty="0" smtClean="0"/>
              <a:t>und </a:t>
            </a:r>
            <a:r>
              <a:rPr lang="de-DE" altLang="de-DE" sz="1800" dirty="0" smtClean="0">
                <a:solidFill>
                  <a:srgbClr val="FF0000"/>
                </a:solidFill>
              </a:rPr>
              <a:t>es</a:t>
            </a:r>
            <a:r>
              <a:rPr lang="de-DE" altLang="de-DE" sz="1800" dirty="0" smtClean="0"/>
              <a:t> wird erfolgreich sein.“</a:t>
            </a:r>
          </a:p>
          <a:p>
            <a:pPr eaLnBrk="1" hangingPunct="1">
              <a:buClr>
                <a:srgbClr val="99CCFF"/>
              </a:buClr>
            </a:pPr>
            <a:r>
              <a:rPr lang="de-DE" altLang="de-DE" sz="1800" dirty="0" smtClean="0"/>
              <a:t>Und ich hatte einen Heiligen reden gehört,</a:t>
            </a:r>
          </a:p>
          <a:p>
            <a:pPr eaLnBrk="1" hangingPunct="1">
              <a:buClr>
                <a:srgbClr val="99CCFF"/>
              </a:buClr>
            </a:pPr>
            <a:r>
              <a:rPr lang="de-DE" altLang="de-DE" sz="1800" dirty="0" smtClean="0"/>
              <a:t>und ein anderer Heiliger sprach zu demjenigen, der redete:</a:t>
            </a:r>
          </a:p>
          <a:p>
            <a:pPr lvl="1" eaLnBrk="1" hangingPunct="1">
              <a:buClr>
                <a:srgbClr val="99CCFF"/>
              </a:buClr>
              <a:buFont typeface="Wingdings" pitchFamily="2" charset="2"/>
              <a:buNone/>
            </a:pPr>
            <a:r>
              <a:rPr lang="de-DE" altLang="de-DE" sz="1800" dirty="0" smtClean="0"/>
              <a:t>„</a:t>
            </a:r>
            <a:r>
              <a:rPr lang="de-DE" altLang="de-DE" sz="1800" b="1" i="1" dirty="0" smtClean="0"/>
              <a:t>Wie lange</a:t>
            </a:r>
            <a:r>
              <a:rPr lang="de-DE" altLang="de-DE" sz="1800" dirty="0" smtClean="0"/>
              <a:t> ist die Vision? Das </a:t>
            </a:r>
            <a:r>
              <a:rPr lang="de-DE" altLang="de-DE" sz="1800" i="1" dirty="0" err="1" smtClean="0"/>
              <a:t>Tamid</a:t>
            </a:r>
            <a:r>
              <a:rPr lang="de-DE" altLang="de-DE" sz="1800" dirty="0" smtClean="0"/>
              <a:t>, das Aufstellen der verwüstenden Rebellion, und Heiliges, und ein Heer, das zertrampelt wird?“</a:t>
            </a:r>
            <a:endParaRPr lang="de-DE" altLang="de-DE" sz="3200" dirty="0" smtClean="0"/>
          </a:p>
          <a:p>
            <a:pPr eaLnBrk="1" hangingPunct="1">
              <a:buClr>
                <a:srgbClr val="99CCFF"/>
              </a:buClr>
            </a:pPr>
            <a:r>
              <a:rPr lang="de-DE" altLang="de-DE" sz="1800" dirty="0" smtClean="0"/>
              <a:t>Und er sagte zu mir:</a:t>
            </a:r>
          </a:p>
          <a:p>
            <a:pPr lvl="1" eaLnBrk="1" hangingPunct="1">
              <a:buClr>
                <a:srgbClr val="99CCFF"/>
              </a:buClr>
              <a:buFont typeface="Wingdings" pitchFamily="2" charset="2"/>
              <a:buNone/>
            </a:pPr>
            <a:r>
              <a:rPr lang="de-DE" altLang="de-DE" sz="1800" dirty="0" smtClean="0"/>
              <a:t>„Bis Abend-Morgen 2300;</a:t>
            </a:r>
          </a:p>
          <a:p>
            <a:pPr lvl="1" eaLnBrk="1" hangingPunct="1">
              <a:buClr>
                <a:srgbClr val="99CCFF"/>
              </a:buClr>
              <a:buFont typeface="Wingdings" pitchFamily="2" charset="2"/>
              <a:buNone/>
            </a:pPr>
            <a:r>
              <a:rPr lang="de-DE" altLang="de-DE" sz="1800" dirty="0" smtClean="0"/>
              <a:t>Dann wird Heiliges wieder seinen rechtmäßigen Platz erhalten.“</a:t>
            </a:r>
          </a:p>
          <a:p>
            <a:pPr eaLnBrk="1" hangingPunct="1">
              <a:buClr>
                <a:srgbClr val="99CCFF"/>
              </a:buClr>
            </a:pPr>
            <a:endParaRPr lang="de-DE" altLang="de-DE" sz="2800" dirty="0" smtClean="0"/>
          </a:p>
          <a:p>
            <a:pPr eaLnBrk="1" hangingPunct="1">
              <a:buClr>
                <a:srgbClr val="99CCFF"/>
              </a:buClr>
            </a:pPr>
            <a:endParaRPr lang="de-DE" altLang="de-DE" sz="2800" dirty="0" smtClean="0"/>
          </a:p>
        </p:txBody>
      </p:sp>
      <p:sp>
        <p:nvSpPr>
          <p:cNvPr id="5" name="Textfeld 4"/>
          <p:cNvSpPr txBox="1"/>
          <p:nvPr/>
        </p:nvSpPr>
        <p:spPr>
          <a:xfrm>
            <a:off x="107950" y="68263"/>
            <a:ext cx="576263" cy="5886450"/>
          </a:xfrm>
          <a:prstGeom prst="rect">
            <a:avLst/>
          </a:prstGeom>
          <a:noFill/>
        </p:spPr>
        <p:txBody>
          <a:bodyPr>
            <a:spAutoFit/>
          </a:bodyPr>
          <a:lstStyle/>
          <a:p>
            <a:pPr algn="r">
              <a:spcBef>
                <a:spcPts val="24"/>
              </a:spcBef>
              <a:defRPr/>
            </a:pPr>
            <a:r>
              <a:rPr lang="de-AT" dirty="0">
                <a:latin typeface="+mj-lt"/>
              </a:rPr>
              <a:t>9</a:t>
            </a:r>
          </a:p>
          <a:p>
            <a:pPr algn="r">
              <a:spcBef>
                <a:spcPts val="24"/>
              </a:spcBef>
              <a:defRPr/>
            </a:pPr>
            <a:r>
              <a:rPr lang="de-AT" dirty="0">
                <a:latin typeface="+mj-lt"/>
              </a:rPr>
              <a:t/>
            </a:r>
            <a:br>
              <a:rPr lang="de-AT" dirty="0">
                <a:latin typeface="+mj-lt"/>
              </a:rPr>
            </a:br>
            <a:endParaRPr lang="de-AT" dirty="0">
              <a:latin typeface="+mj-lt"/>
            </a:endParaRPr>
          </a:p>
          <a:p>
            <a:pPr algn="r">
              <a:spcBef>
                <a:spcPts val="24"/>
              </a:spcBef>
              <a:defRPr/>
            </a:pPr>
            <a:endParaRPr lang="de-AT" sz="800" dirty="0">
              <a:latin typeface="+mj-lt"/>
            </a:endParaRPr>
          </a:p>
          <a:p>
            <a:pPr algn="r">
              <a:spcBef>
                <a:spcPts val="24"/>
              </a:spcBef>
              <a:defRPr/>
            </a:pPr>
            <a:r>
              <a:rPr lang="de-AT" dirty="0">
                <a:latin typeface="+mj-lt"/>
              </a:rPr>
              <a:t>10</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00" dirty="0">
              <a:latin typeface="+mj-lt"/>
            </a:endParaRPr>
          </a:p>
          <a:p>
            <a:pPr algn="r">
              <a:spcBef>
                <a:spcPts val="24"/>
              </a:spcBef>
              <a:defRPr/>
            </a:pPr>
            <a:r>
              <a:rPr lang="de-AT" dirty="0">
                <a:latin typeface="+mj-lt"/>
              </a:rPr>
              <a:t>11</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00" dirty="0">
              <a:latin typeface="+mj-lt"/>
            </a:endParaRPr>
          </a:p>
          <a:p>
            <a:pPr algn="r">
              <a:spcBef>
                <a:spcPts val="24"/>
              </a:spcBef>
              <a:defRPr/>
            </a:pPr>
            <a:r>
              <a:rPr lang="de-AT" dirty="0">
                <a:latin typeface="+mj-lt"/>
              </a:rPr>
              <a:t>12</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400" dirty="0">
              <a:latin typeface="+mj-lt"/>
            </a:endParaRPr>
          </a:p>
          <a:p>
            <a:pPr algn="r">
              <a:spcBef>
                <a:spcPts val="24"/>
              </a:spcBef>
              <a:defRPr/>
            </a:pPr>
            <a:r>
              <a:rPr lang="de-AT" dirty="0">
                <a:latin typeface="+mj-lt"/>
              </a:rPr>
              <a:t>13</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50" dirty="0">
              <a:latin typeface="+mj-lt"/>
            </a:endParaRPr>
          </a:p>
          <a:p>
            <a:pPr algn="r">
              <a:spcBef>
                <a:spcPts val="24"/>
              </a:spcBef>
              <a:defRPr/>
            </a:pPr>
            <a:r>
              <a:rPr lang="de-AT" dirty="0">
                <a:latin typeface="+mj-lt"/>
              </a:rPr>
              <a:t>14</a:t>
            </a:r>
            <a:endParaRPr lang="de-DE" dirty="0">
              <a:latin typeface="+mj-lt"/>
            </a:endParaRPr>
          </a:p>
        </p:txBody>
      </p:sp>
      <p:cxnSp>
        <p:nvCxnSpPr>
          <p:cNvPr id="7" name="Gerade Verbindung 6"/>
          <p:cNvCxnSpPr/>
          <p:nvPr/>
        </p:nvCxnSpPr>
        <p:spPr>
          <a:xfrm>
            <a:off x="738188" y="2997200"/>
            <a:ext cx="7578228" cy="14288"/>
          </a:xfrm>
          <a:prstGeom prst="line">
            <a:avLst/>
          </a:prstGeom>
          <a:ln w="19050">
            <a:solidFill>
              <a:srgbClr val="82008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38915" name="Rectangle 2"/>
          <p:cNvSpPr>
            <a:spLocks noGrp="1" noChangeArrowheads="1"/>
          </p:cNvSpPr>
          <p:nvPr>
            <p:ph type="title"/>
          </p:nvPr>
        </p:nvSpPr>
        <p:spPr>
          <a:xfrm>
            <a:off x="574675" y="304800"/>
            <a:ext cx="8001000" cy="893763"/>
          </a:xfrm>
        </p:spPr>
        <p:txBody>
          <a:bodyPr/>
          <a:lstStyle/>
          <a:p>
            <a:pPr eaLnBrk="1" hangingPunct="1"/>
            <a:r>
              <a:rPr lang="de-DE" altLang="de-DE" smtClean="0"/>
              <a:t>Hochmut kommt vor dem Fall in Da 8</a:t>
            </a:r>
          </a:p>
        </p:txBody>
      </p:sp>
      <p:graphicFrame>
        <p:nvGraphicFramePr>
          <p:cNvPr id="585731" name="Group 3"/>
          <p:cNvGraphicFramePr>
            <a:graphicFrameLocks noGrp="1"/>
          </p:cNvGraphicFramePr>
          <p:nvPr>
            <p:ph idx="1"/>
            <p:extLst>
              <p:ext uri="{D42A27DB-BD31-4B8C-83A1-F6EECF244321}">
                <p14:modId xmlns:p14="http://schemas.microsoft.com/office/powerpoint/2010/main" val="2537389685"/>
              </p:ext>
            </p:extLst>
          </p:nvPr>
        </p:nvGraphicFramePr>
        <p:xfrm>
          <a:off x="566738" y="1484313"/>
          <a:ext cx="8001000" cy="4535486"/>
        </p:xfrm>
        <a:graphic>
          <a:graphicData uri="http://schemas.openxmlformats.org/drawingml/2006/table">
            <a:tbl>
              <a:tblPr/>
              <a:tblGrid>
                <a:gridCol w="1035050">
                  <a:extLst>
                    <a:ext uri="{9D8B030D-6E8A-4147-A177-3AD203B41FA5}">
                      <a16:colId xmlns:a16="http://schemas.microsoft.com/office/drawing/2014/main" val="20000"/>
                    </a:ext>
                  </a:extLst>
                </a:gridCol>
                <a:gridCol w="3333750">
                  <a:extLst>
                    <a:ext uri="{9D8B030D-6E8A-4147-A177-3AD203B41FA5}">
                      <a16:colId xmlns:a16="http://schemas.microsoft.com/office/drawing/2014/main" val="20001"/>
                    </a:ext>
                  </a:extLst>
                </a:gridCol>
                <a:gridCol w="3632200">
                  <a:extLst>
                    <a:ext uri="{9D8B030D-6E8A-4147-A177-3AD203B41FA5}">
                      <a16:colId xmlns:a16="http://schemas.microsoft.com/office/drawing/2014/main" val="20002"/>
                    </a:ext>
                  </a:extLst>
                </a:gridCol>
              </a:tblGrid>
              <a:tr h="685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1" i="0" u="none" strike="noStrike" cap="none" normalizeH="0" baseline="0" dirty="0" smtClean="0">
                          <a:ln>
                            <a:noFill/>
                          </a:ln>
                          <a:solidFill>
                            <a:schemeClr val="tx1"/>
                          </a:solidFill>
                          <a:effectLst/>
                          <a:latin typeface="Humanst521 BT" pitchFamily="34" charset="0"/>
                        </a:rPr>
                        <a:t>Akteur</a:t>
                      </a:r>
                    </a:p>
                  </a:txBody>
                  <a:tcPr horzOverflow="overflow">
                    <a:lnL cap="flat">
                      <a:noFill/>
                    </a:lnL>
                    <a:lnR w="12700" cap="flat" cmpd="sng" algn="ctr">
                      <a:solidFill>
                        <a:srgbClr val="0000FF"/>
                      </a:solidFill>
                      <a:prstDash val="solid"/>
                      <a:round/>
                      <a:headEnd type="none" w="med" len="med"/>
                      <a:tailEnd type="none" w="med" len="med"/>
                    </a:lnR>
                    <a:lnT cap="flat">
                      <a:noFill/>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1" i="0" u="none" strike="noStrike" cap="none" normalizeH="0" baseline="0" dirty="0" smtClean="0">
                          <a:ln>
                            <a:noFill/>
                          </a:ln>
                          <a:solidFill>
                            <a:schemeClr val="tx1"/>
                          </a:solidFill>
                          <a:effectLst/>
                          <a:latin typeface="Humanst521 BT" pitchFamily="34" charset="0"/>
                        </a:rPr>
                        <a:t>Hybris (</a:t>
                      </a:r>
                      <a:r>
                        <a:rPr kumimoji="0" lang="de-DE" sz="2300" b="1" i="0" u="none" strike="noStrike" cap="none" normalizeH="0" baseline="0" dirty="0" err="1" smtClean="0">
                          <a:ln>
                            <a:noFill/>
                          </a:ln>
                          <a:solidFill>
                            <a:schemeClr val="tx1"/>
                          </a:solidFill>
                          <a:effectLst/>
                          <a:latin typeface="Bwhebb" pitchFamily="2" charset="0"/>
                        </a:rPr>
                        <a:t>ldg</a:t>
                      </a:r>
                      <a:r>
                        <a:rPr kumimoji="0" lang="de-DE" sz="2000" b="1" i="0" u="none" strike="noStrike" cap="none" normalizeH="0" baseline="0" dirty="0" smtClean="0">
                          <a:ln>
                            <a:noFill/>
                          </a:ln>
                          <a:solidFill>
                            <a:schemeClr val="tx1"/>
                          </a:solidFill>
                          <a:effectLst/>
                          <a:latin typeface="Humanst521 BT" pitchFamily="34" charset="0"/>
                        </a:rPr>
                        <a:t>  </a:t>
                      </a:r>
                      <a:r>
                        <a:rPr kumimoji="0" lang="de-DE" sz="2000" b="0" i="1" u="none" strike="noStrike" cap="none" normalizeH="0" baseline="0" dirty="0" err="1" smtClean="0">
                          <a:ln>
                            <a:noFill/>
                          </a:ln>
                          <a:solidFill>
                            <a:schemeClr val="tx1"/>
                          </a:solidFill>
                          <a:effectLst/>
                          <a:latin typeface="Humanst521 BT" pitchFamily="34" charset="0"/>
                        </a:rPr>
                        <a:t>gadal</a:t>
                      </a:r>
                      <a:r>
                        <a:rPr kumimoji="0" lang="de-DE" sz="2000" b="1" i="0" u="none" strike="noStrike" cap="none" normalizeH="0" baseline="0" dirty="0" smtClean="0">
                          <a:ln>
                            <a:noFill/>
                          </a:ln>
                          <a:solidFill>
                            <a:schemeClr val="tx1"/>
                          </a:solidFill>
                          <a:effectLst/>
                          <a:latin typeface="Humanst521 BT" pitchFamily="34" charset="0"/>
                        </a:rPr>
                        <a:t>)</a:t>
                      </a:r>
                    </a:p>
                  </a:txBody>
                  <a:tcP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cap="flat">
                      <a:noFill/>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1" i="0" u="none" strike="noStrike" cap="none" normalizeH="0" baseline="0" dirty="0" smtClean="0">
                          <a:ln>
                            <a:noFill/>
                          </a:ln>
                          <a:solidFill>
                            <a:schemeClr val="tx1"/>
                          </a:solidFill>
                          <a:effectLst/>
                          <a:latin typeface="Humanst521 BT" pitchFamily="34" charset="0"/>
                        </a:rPr>
                        <a:t>Fall (</a:t>
                      </a:r>
                      <a:r>
                        <a:rPr kumimoji="0" lang="de-DE" sz="2300" b="1" i="0" u="none" strike="noStrike" cap="none" normalizeH="0" baseline="0" dirty="0" err="1" smtClean="0">
                          <a:ln>
                            <a:noFill/>
                          </a:ln>
                          <a:solidFill>
                            <a:schemeClr val="tx1"/>
                          </a:solidFill>
                          <a:effectLst/>
                          <a:latin typeface="Bwhebb" pitchFamily="2" charset="0"/>
                        </a:rPr>
                        <a:t>rbv</a:t>
                      </a:r>
                      <a:r>
                        <a:rPr kumimoji="0" lang="de-DE" sz="2000" b="1" i="0" u="none" strike="noStrike" cap="none" normalizeH="0" baseline="0" dirty="0" smtClean="0">
                          <a:ln>
                            <a:noFill/>
                          </a:ln>
                          <a:solidFill>
                            <a:schemeClr val="tx1"/>
                          </a:solidFill>
                          <a:effectLst/>
                          <a:latin typeface="Humanst521 BT" pitchFamily="34" charset="0"/>
                        </a:rPr>
                        <a:t> </a:t>
                      </a:r>
                      <a:r>
                        <a:rPr kumimoji="0" lang="de-DE" sz="2000" b="0" i="1" u="none" strike="noStrike" cap="none" normalizeH="0" baseline="0" dirty="0" err="1" smtClean="0">
                          <a:ln>
                            <a:noFill/>
                          </a:ln>
                          <a:solidFill>
                            <a:schemeClr val="tx1"/>
                          </a:solidFill>
                          <a:effectLst/>
                          <a:latin typeface="Humanst521 BT" pitchFamily="34" charset="0"/>
                        </a:rPr>
                        <a:t>shavar</a:t>
                      </a:r>
                      <a:r>
                        <a:rPr kumimoji="0" lang="de-DE" sz="2000" b="1" i="0" u="none" strike="noStrike" cap="none" normalizeH="0" baseline="0" dirty="0" smtClean="0">
                          <a:ln>
                            <a:noFill/>
                          </a:ln>
                          <a:solidFill>
                            <a:schemeClr val="tx1"/>
                          </a:solidFill>
                          <a:effectLst/>
                          <a:latin typeface="Humanst521 BT" pitchFamily="34" charset="0"/>
                        </a:rPr>
                        <a:t>)</a:t>
                      </a:r>
                    </a:p>
                  </a:txBody>
                  <a:tcPr horzOverflow="overflow">
                    <a:lnL w="12700" cap="flat" cmpd="sng" algn="ctr">
                      <a:solidFill>
                        <a:srgbClr val="0000FF"/>
                      </a:solidFill>
                      <a:prstDash val="solid"/>
                      <a:round/>
                      <a:headEnd type="none" w="med" len="med"/>
                      <a:tailEnd type="none" w="med" len="med"/>
                    </a:lnL>
                    <a:lnR cap="flat">
                      <a:noFill/>
                    </a:lnR>
                    <a:lnT cap="flat">
                      <a:noFill/>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763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Widder</a:t>
                      </a:r>
                    </a:p>
                  </a:txBody>
                  <a:tcPr horzOverflow="overflow">
                    <a:lnL cap="flat">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dirty="0" smtClean="0">
                          <a:ln>
                            <a:noFill/>
                          </a:ln>
                          <a:solidFill>
                            <a:schemeClr val="tx1"/>
                          </a:solidFill>
                          <a:effectLst/>
                          <a:latin typeface="Humanst521 BT" pitchFamily="34" charset="0"/>
                        </a:rPr>
                        <a:t>erhöhte sich selbst (4)</a:t>
                      </a:r>
                    </a:p>
                  </a:txBody>
                  <a:tcP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Unmittelbarer Fall:</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Hörner zerbrochen (7)</a:t>
                      </a:r>
                    </a:p>
                  </a:txBody>
                  <a:tcPr horzOverflow="overflow">
                    <a:lnL w="12700" cap="flat" cmpd="sng" algn="ctr">
                      <a:solidFill>
                        <a:srgbClr val="0000FF"/>
                      </a:solidFill>
                      <a:prstDash val="solid"/>
                      <a:round/>
                      <a:headEnd type="none" w="med" len="med"/>
                      <a:tailEnd type="none" w="med" len="med"/>
                    </a:lnL>
                    <a:lnR cap="flat">
                      <a:noFill/>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19151">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Bock</a:t>
                      </a:r>
                    </a:p>
                  </a:txBody>
                  <a:tcPr horzOverflow="overflow">
                    <a:lnL cap="flat">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erhöhte sich überaus selbst (8a)</a:t>
                      </a:r>
                    </a:p>
                  </a:txBody>
                  <a:tcP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Unmittelbarer Fall:</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großes Horn zerbrochen (8b)</a:t>
                      </a:r>
                    </a:p>
                  </a:txBody>
                  <a:tcPr horzOverflow="overflow">
                    <a:lnL w="12700" cap="flat" cmpd="sng" algn="ctr">
                      <a:solidFill>
                        <a:srgbClr val="0000FF"/>
                      </a:solidFill>
                      <a:prstDash val="solid"/>
                      <a:round/>
                      <a:headEnd type="none" w="med" len="med"/>
                      <a:tailEnd type="none" w="med" len="med"/>
                    </a:lnL>
                    <a:lnR cap="flat">
                      <a:noFill/>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6047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Horn</a:t>
                      </a:r>
                    </a:p>
                  </a:txBody>
                  <a:tcPr horzOverflow="overflow">
                    <a:lnL cap="flat">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wurde überaus groß (9b)</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es wuchs (10a)</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erhöhte sich selbst (11a)</a:t>
                      </a:r>
                    </a:p>
                  </a:txBody>
                  <a:tcP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Verzögerter Fall:</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Heiliges hergestellt-</a:t>
                      </a:r>
                      <a:r>
                        <a:rPr kumimoji="0" lang="de-DE" sz="2300" b="0" i="0" u="none" strike="noStrike" cap="none" normalizeH="0" baseline="0" smtClean="0">
                          <a:ln>
                            <a:noFill/>
                          </a:ln>
                          <a:solidFill>
                            <a:schemeClr val="tx1"/>
                          </a:solidFill>
                          <a:effectLst/>
                          <a:latin typeface="Bwhebb" pitchFamily="2" charset="0"/>
                        </a:rPr>
                        <a:t>qdc</a:t>
                      </a:r>
                      <a:r>
                        <a:rPr kumimoji="0" lang="de-DE" sz="2000" b="0" i="0" u="none" strike="noStrike" cap="none" normalizeH="0" baseline="0" smtClean="0">
                          <a:ln>
                            <a:noFill/>
                          </a:ln>
                          <a:solidFill>
                            <a:schemeClr val="tx1"/>
                          </a:solidFill>
                          <a:effectLst/>
                          <a:latin typeface="Humanst521 BT" pitchFamily="34" charset="0"/>
                        </a:rPr>
                        <a:t> (14c)</a:t>
                      </a:r>
                    </a:p>
                  </a:txBody>
                  <a:tcPr horzOverflow="overflow">
                    <a:lnL w="12700" cap="flat" cmpd="sng" algn="ctr">
                      <a:solidFill>
                        <a:srgbClr val="0000FF"/>
                      </a:solidFill>
                      <a:prstDash val="solid"/>
                      <a:round/>
                      <a:headEnd type="none" w="med" len="med"/>
                      <a:tailEnd type="none" w="med" len="med"/>
                    </a:lnL>
                    <a:lnR cap="flat">
                      <a:noFill/>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6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König</a:t>
                      </a:r>
                    </a:p>
                  </a:txBody>
                  <a:tcPr horzOverflow="overflow">
                    <a:lnL cap="flat">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erhöhte sich selbst (25c)</a:t>
                      </a:r>
                    </a:p>
                  </a:txBody>
                  <a:tcP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Unmittelbarer Fall:</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2000" b="0" i="0" u="none" strike="noStrike" cap="none" normalizeH="0" baseline="0" smtClean="0">
                          <a:ln>
                            <a:noFill/>
                          </a:ln>
                          <a:solidFill>
                            <a:schemeClr val="tx1"/>
                          </a:solidFill>
                          <a:effectLst/>
                          <a:latin typeface="Humanst521 BT" pitchFamily="34" charset="0"/>
                        </a:rPr>
                        <a:t>König zerbrochen (25f)</a:t>
                      </a:r>
                    </a:p>
                  </a:txBody>
                  <a:tcPr horzOverflow="overflow">
                    <a:lnL w="12700" cap="flat" cmpd="sng" algn="ctr">
                      <a:solidFill>
                        <a:srgbClr val="0000FF"/>
                      </a:solidFill>
                      <a:prstDash val="solid"/>
                      <a:round/>
                      <a:headEnd type="none" w="med" len="med"/>
                      <a:tailEnd type="none" w="med" len="med"/>
                    </a:lnL>
                    <a:lnR cap="flat">
                      <a:noFill/>
                    </a:lnR>
                    <a:lnT w="12700" cap="flat" cmpd="sng" algn="ctr">
                      <a:solidFill>
                        <a:srgbClr val="0000FF"/>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574675" y="304800"/>
            <a:ext cx="8001000" cy="893763"/>
          </a:xfrm>
        </p:spPr>
        <p:txBody>
          <a:bodyPr/>
          <a:lstStyle/>
          <a:p>
            <a:pPr eaLnBrk="1" hangingPunct="1"/>
            <a:endParaRPr lang="de-DE" altLang="de-DE" smtClean="0"/>
          </a:p>
        </p:txBody>
      </p:sp>
      <p:graphicFrame>
        <p:nvGraphicFramePr>
          <p:cNvPr id="314420" name="Group 52"/>
          <p:cNvGraphicFramePr>
            <a:graphicFrameLocks noGrp="1"/>
          </p:cNvGraphicFramePr>
          <p:nvPr>
            <p:ph idx="1"/>
            <p:extLst>
              <p:ext uri="{D42A27DB-BD31-4B8C-83A1-F6EECF244321}">
                <p14:modId xmlns:p14="http://schemas.microsoft.com/office/powerpoint/2010/main" val="2455363768"/>
              </p:ext>
            </p:extLst>
          </p:nvPr>
        </p:nvGraphicFramePr>
        <p:xfrm>
          <a:off x="566738" y="476250"/>
          <a:ext cx="8001000" cy="5741988"/>
        </p:xfrm>
        <a:graphic>
          <a:graphicData uri="http://schemas.openxmlformats.org/drawingml/2006/table">
            <a:tbl>
              <a:tblPr/>
              <a:tblGrid>
                <a:gridCol w="4000500">
                  <a:extLst>
                    <a:ext uri="{9D8B030D-6E8A-4147-A177-3AD203B41FA5}">
                      <a16:colId xmlns:a16="http://schemas.microsoft.com/office/drawing/2014/main" val="20000"/>
                    </a:ext>
                  </a:extLst>
                </a:gridCol>
                <a:gridCol w="4000500">
                  <a:extLst>
                    <a:ext uri="{9D8B030D-6E8A-4147-A177-3AD203B41FA5}">
                      <a16:colId xmlns:a16="http://schemas.microsoft.com/office/drawing/2014/main" val="20001"/>
                    </a:ext>
                  </a:extLst>
                </a:gridCol>
              </a:tblGrid>
              <a:tr h="789052">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3200" b="1" i="0" u="none" strike="noStrike" cap="none" normalizeH="0" baseline="0" dirty="0" smtClean="0">
                          <a:ln>
                            <a:noFill/>
                          </a:ln>
                          <a:solidFill>
                            <a:schemeClr val="accent2"/>
                          </a:solidFill>
                          <a:effectLst/>
                          <a:latin typeface="Humanst521 BT" pitchFamily="34" charset="0"/>
                        </a:rPr>
                        <a:t>	Daniel 7</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3200" b="1" i="0" u="none" strike="noStrike" cap="none" normalizeH="0" baseline="0" dirty="0" smtClean="0">
                          <a:ln>
                            <a:noFill/>
                          </a:ln>
                          <a:solidFill>
                            <a:schemeClr val="accent2"/>
                          </a:solidFill>
                          <a:effectLst/>
                          <a:latin typeface="Humanst521 BT" pitchFamily="34" charset="0"/>
                        </a:rPr>
                        <a:t>	Daniel 8</a:t>
                      </a: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2371">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Löwe</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a:t>
                      </a:r>
                      <a:r>
                        <a:rPr kumimoji="0" lang="en-US" altLang="de-DE" sz="2400" b="0" i="0" u="none" strike="noStrike" cap="none" normalizeH="0" baseline="0" dirty="0" smtClean="0">
                          <a:ln>
                            <a:noFill/>
                          </a:ln>
                          <a:solidFill>
                            <a:schemeClr val="tx1"/>
                          </a:solidFill>
                          <a:effectLst/>
                          <a:latin typeface="Humanst521 BT" pitchFamily="34" charset="0"/>
                        </a:rPr>
                        <a:t>—</a:t>
                      </a:r>
                      <a:endParaRPr kumimoji="0" lang="de-DE" altLang="de-DE" sz="2400" b="0" i="0" u="none" strike="noStrike" cap="none" normalizeH="0" baseline="0" dirty="0" smtClean="0">
                        <a:ln>
                          <a:noFill/>
                        </a:ln>
                        <a:solidFill>
                          <a:schemeClr val="tx1"/>
                        </a:solidFill>
                        <a:effectLst/>
                        <a:latin typeface="Humanst521 BT" pitchFamily="34" charset="0"/>
                      </a:endParaRP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66523">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Bär</a:t>
                      </a:r>
                    </a:p>
                    <a:p>
                      <a:pPr marL="0" marR="0" lvl="0" indent="0" algn="l" defTabSz="914400" rtl="0" eaLnBrk="1" fontAlgn="base" latinLnBrk="0" hangingPunct="1">
                        <a:lnSpc>
                          <a:spcPct val="100000"/>
                        </a:lnSpc>
                        <a:spcBef>
                          <a:spcPts val="6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a:t>
                      </a:r>
                      <a:r>
                        <a:rPr kumimoji="0" lang="de-DE" altLang="de-DE" sz="2000" b="0" i="0" u="none" strike="noStrike" cap="none" normalizeH="0" baseline="0" dirty="0" smtClean="0">
                          <a:ln>
                            <a:noFill/>
                          </a:ln>
                          <a:solidFill>
                            <a:schemeClr val="tx1"/>
                          </a:solidFill>
                          <a:effectLst/>
                          <a:latin typeface="Humanst521 BT" pitchFamily="34" charset="0"/>
                        </a:rPr>
                        <a:t>zwei Seiten, drei Rippen,</a:t>
                      </a:r>
                      <a:br>
                        <a:rPr kumimoji="0" lang="de-DE" altLang="de-DE" sz="2000" b="0" i="0" u="none" strike="noStrike" cap="none" normalizeH="0" baseline="0" dirty="0" smtClean="0">
                          <a:ln>
                            <a:noFill/>
                          </a:ln>
                          <a:solidFill>
                            <a:schemeClr val="tx1"/>
                          </a:solidFill>
                          <a:effectLst/>
                          <a:latin typeface="Humanst521 BT" pitchFamily="34" charset="0"/>
                        </a:rPr>
                      </a:br>
                      <a:r>
                        <a:rPr kumimoji="0" lang="de-DE" altLang="de-DE" sz="2000" b="0" i="0" u="none" strike="noStrike" cap="none" normalizeH="0" baseline="0" dirty="0" smtClean="0">
                          <a:ln>
                            <a:noFill/>
                          </a:ln>
                          <a:solidFill>
                            <a:schemeClr val="tx1"/>
                          </a:solidFill>
                          <a:effectLst/>
                          <a:latin typeface="Humanst521 BT" pitchFamily="34" charset="0"/>
                        </a:rPr>
                        <a:t>	frisst viel Fleisch</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Widder</a:t>
                      </a:r>
                    </a:p>
                    <a:p>
                      <a:pPr marL="0" marR="0" lvl="0" indent="0" algn="l" defTabSz="914400" rtl="0" eaLnBrk="1" fontAlgn="base" latinLnBrk="0" hangingPunct="1">
                        <a:lnSpc>
                          <a:spcPct val="100000"/>
                        </a:lnSpc>
                        <a:spcBef>
                          <a:spcPts val="6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a:t>
                      </a:r>
                      <a:r>
                        <a:rPr kumimoji="0" lang="de-DE" altLang="de-DE" sz="2000" b="0" i="0" u="none" strike="noStrike" cap="none" normalizeH="0" baseline="0" dirty="0" smtClean="0">
                          <a:ln>
                            <a:noFill/>
                          </a:ln>
                          <a:solidFill>
                            <a:schemeClr val="tx1"/>
                          </a:solidFill>
                          <a:effectLst/>
                          <a:latin typeface="Humanst521 BT" pitchFamily="34" charset="0"/>
                        </a:rPr>
                        <a:t>zwei Hörner, drei </a:t>
                      </a:r>
                      <a:r>
                        <a:rPr kumimoji="0" lang="de-DE" altLang="de-DE" sz="2000" b="0" i="0" u="none" strike="noStrike" cap="none" normalizeH="0" baseline="0" dirty="0" err="1" smtClean="0">
                          <a:ln>
                            <a:noFill/>
                          </a:ln>
                          <a:solidFill>
                            <a:schemeClr val="tx1"/>
                          </a:solidFill>
                          <a:effectLst/>
                          <a:latin typeface="Humanst521 BT" pitchFamily="34" charset="0"/>
                        </a:rPr>
                        <a:t>Stoßrich</a:t>
                      </a:r>
                      <a:r>
                        <a:rPr kumimoji="0" lang="de-DE" altLang="de-DE" sz="2000" b="0" i="0" u="none" strike="noStrike" cap="none" normalizeH="0" baseline="0" dirty="0" smtClean="0">
                          <a:ln>
                            <a:noFill/>
                          </a:ln>
                          <a:solidFill>
                            <a:schemeClr val="tx1"/>
                          </a:solidFill>
                          <a:effectLst/>
                          <a:latin typeface="Humanst521 BT" pitchFamily="34" charset="0"/>
                        </a:rPr>
                        <a:t>-	</a:t>
                      </a:r>
                      <a:r>
                        <a:rPr kumimoji="0" lang="de-DE" altLang="de-DE" sz="2000" b="0" i="0" u="none" strike="noStrike" cap="none" normalizeH="0" baseline="0" dirty="0" err="1" smtClean="0">
                          <a:ln>
                            <a:noFill/>
                          </a:ln>
                          <a:solidFill>
                            <a:schemeClr val="tx1"/>
                          </a:solidFill>
                          <a:effectLst/>
                          <a:latin typeface="Humanst521 BT" pitchFamily="34" charset="0"/>
                        </a:rPr>
                        <a:t>tungen</a:t>
                      </a:r>
                      <a:r>
                        <a:rPr kumimoji="0" lang="de-DE" altLang="de-DE" sz="2000" b="0" i="0" u="none" strike="noStrike" cap="none" normalizeH="0" baseline="0" dirty="0" smtClean="0">
                          <a:ln>
                            <a:noFill/>
                          </a:ln>
                          <a:solidFill>
                            <a:schemeClr val="tx1"/>
                          </a:solidFill>
                          <a:effectLst/>
                          <a:latin typeface="Humanst521 BT" pitchFamily="34" charset="0"/>
                        </a:rPr>
                        <a:t>, kein Tier hielt stand</a:t>
                      </a: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47876">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Leopard</a:t>
                      </a:r>
                    </a:p>
                    <a:p>
                      <a:pPr marL="0" marR="0" lvl="0" indent="0" algn="l" defTabSz="914400" rtl="0" eaLnBrk="1" fontAlgn="base" latinLnBrk="0" hangingPunct="1">
                        <a:lnSpc>
                          <a:spcPct val="100000"/>
                        </a:lnSpc>
                        <a:spcBef>
                          <a:spcPts val="6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a:t>
                      </a:r>
                      <a:r>
                        <a:rPr kumimoji="0" lang="de-DE" altLang="de-DE" sz="2000" b="0" i="0" u="none" strike="noStrike" cap="none" normalizeH="0" baseline="0" dirty="0" smtClean="0">
                          <a:ln>
                            <a:noFill/>
                          </a:ln>
                          <a:solidFill>
                            <a:schemeClr val="tx1"/>
                          </a:solidFill>
                          <a:effectLst/>
                          <a:latin typeface="Humanst521 BT" pitchFamily="34" charset="0"/>
                        </a:rPr>
                        <a:t>vier Flügel, vier Häupter</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Ziegenbock</a:t>
                      </a:r>
                    </a:p>
                    <a:p>
                      <a:pPr marL="0" marR="0" lvl="0" indent="0" algn="l" defTabSz="914400" rtl="0" eaLnBrk="1" fontAlgn="base" latinLnBrk="0" hangingPunct="1">
                        <a:lnSpc>
                          <a:spcPct val="100000"/>
                        </a:lnSpc>
                        <a:spcBef>
                          <a:spcPts val="600"/>
                        </a:spcBef>
                        <a:spcAft>
                          <a:spcPct val="0"/>
                        </a:spcAft>
                        <a:buClr>
                          <a:schemeClr val="accent2"/>
                        </a:buClr>
                        <a:buSzTx/>
                        <a:buFont typeface="Wingdings" pitchFamily="2" charset="2"/>
                        <a:buNone/>
                        <a:tabLst>
                          <a:tab pos="360000" algn="l"/>
                          <a:tab pos="536400" algn="l"/>
                        </a:tabLst>
                      </a:pPr>
                      <a:r>
                        <a:rPr kumimoji="0" lang="de-DE" altLang="de-DE" sz="2000" b="0" i="0" u="none" strike="noStrike" cap="none" normalizeH="0" baseline="0" dirty="0" smtClean="0">
                          <a:ln>
                            <a:noFill/>
                          </a:ln>
                          <a:solidFill>
                            <a:schemeClr val="tx1"/>
                          </a:solidFill>
                          <a:effectLst/>
                          <a:latin typeface="Humanst521 BT" pitchFamily="34" charset="0"/>
                        </a:rPr>
                        <a:t>	berührt Erde nicht, vier Hörner</a:t>
                      </a: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96970">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Viertes Tier</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smtClean="0">
                          <a:ln>
                            <a:noFill/>
                          </a:ln>
                          <a:solidFill>
                            <a:schemeClr val="tx1"/>
                          </a:solidFill>
                          <a:effectLst/>
                          <a:latin typeface="Humanst521 BT" pitchFamily="34" charset="0"/>
                        </a:rPr>
                        <a:t>	</a:t>
                      </a:r>
                      <a:r>
                        <a:rPr kumimoji="0" lang="en-US" altLang="de-DE" sz="2400" b="0" i="0" u="none" strike="noStrike" cap="none" normalizeH="0" baseline="0" smtClean="0">
                          <a:ln>
                            <a:noFill/>
                          </a:ln>
                          <a:solidFill>
                            <a:schemeClr val="tx1"/>
                          </a:solidFill>
                          <a:effectLst/>
                          <a:latin typeface="Humanst521 BT" pitchFamily="34" charset="0"/>
                        </a:rPr>
                        <a:t>—</a:t>
                      </a:r>
                      <a:endParaRPr kumimoji="0" lang="de-DE" altLang="de-DE" sz="2400" b="0" i="0" u="none" strike="noStrike" cap="none" normalizeH="0" baseline="0" smtClean="0">
                        <a:ln>
                          <a:noFill/>
                        </a:ln>
                        <a:solidFill>
                          <a:schemeClr val="tx1"/>
                        </a:solidFill>
                        <a:effectLst/>
                        <a:latin typeface="Humanst521 BT" pitchFamily="34" charset="0"/>
                      </a:endParaRP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19196">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ein Horn</a:t>
                      </a:r>
                    </a:p>
                  </a:txBody>
                  <a:tcPr marT="45723" marB="45723" anchor="ct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buFont typeface="Wingdings" pitchFamily="2" charset="2"/>
                        <a:tabLst>
                          <a:tab pos="536575" algn="l"/>
                        </a:tabLst>
                        <a:defRPr sz="2600">
                          <a:solidFill>
                            <a:schemeClr val="tx1"/>
                          </a:solidFill>
                          <a:latin typeface="Humanst521 BT" pitchFamily="34" charset="0"/>
                        </a:defRPr>
                      </a:lvl1pPr>
                      <a:lvl2pPr marL="471488">
                        <a:spcBef>
                          <a:spcPct val="20000"/>
                        </a:spcBef>
                        <a:buClr>
                          <a:schemeClr val="accent2"/>
                        </a:buClr>
                        <a:buFont typeface="Wingdings" pitchFamily="2" charset="2"/>
                        <a:tabLst>
                          <a:tab pos="536575" algn="l"/>
                        </a:tabLst>
                        <a:defRPr sz="2200">
                          <a:solidFill>
                            <a:schemeClr val="tx1"/>
                          </a:solidFill>
                          <a:latin typeface="Humanst521 BT" pitchFamily="34" charset="0"/>
                        </a:defRPr>
                      </a:lvl2pPr>
                      <a:lvl3pPr marL="909638">
                        <a:spcBef>
                          <a:spcPct val="20000"/>
                        </a:spcBef>
                        <a:buClr>
                          <a:schemeClr val="accent2"/>
                        </a:buClr>
                        <a:buFont typeface="Wingdings" pitchFamily="2" charset="2"/>
                        <a:tabLst>
                          <a:tab pos="536575" algn="l"/>
                        </a:tabLst>
                        <a:defRPr sz="2100">
                          <a:solidFill>
                            <a:schemeClr val="tx1"/>
                          </a:solidFill>
                          <a:latin typeface="Humanst521 BT" pitchFamily="34" charset="0"/>
                        </a:defRPr>
                      </a:lvl3pPr>
                      <a:lvl4pPr marL="1306513">
                        <a:spcBef>
                          <a:spcPct val="20000"/>
                        </a:spcBef>
                        <a:buClr>
                          <a:schemeClr val="accent2"/>
                        </a:buClr>
                        <a:buFont typeface="Wingdings" pitchFamily="2" charset="2"/>
                        <a:tabLst>
                          <a:tab pos="536575" algn="l"/>
                        </a:tabLst>
                        <a:defRPr>
                          <a:solidFill>
                            <a:schemeClr val="tx1"/>
                          </a:solidFill>
                          <a:latin typeface="Humanst521 BT" pitchFamily="34" charset="0"/>
                        </a:defRPr>
                      </a:lvl4pPr>
                      <a:lvl5pPr marL="1695450">
                        <a:spcBef>
                          <a:spcPct val="25000"/>
                        </a:spcBef>
                        <a:buClr>
                          <a:schemeClr val="accent2"/>
                        </a:buClr>
                        <a:buFont typeface="Wingdings" pitchFamily="2" charset="2"/>
                        <a:tabLst>
                          <a:tab pos="536575" algn="l"/>
                        </a:tabLst>
                        <a:defRPr sz="1600">
                          <a:solidFill>
                            <a:schemeClr val="tx1"/>
                          </a:solidFill>
                          <a:latin typeface="Humanst521 BT" pitchFamily="34" charset="0"/>
                        </a:defRPr>
                      </a:lvl5pPr>
                      <a:lvl6pPr marL="21526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6pPr>
                      <a:lvl7pPr marL="26098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7pPr>
                      <a:lvl8pPr marL="30670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8pPr>
                      <a:lvl9pPr marL="3524250" fontAlgn="base">
                        <a:spcBef>
                          <a:spcPct val="25000"/>
                        </a:spcBef>
                        <a:spcAft>
                          <a:spcPct val="0"/>
                        </a:spcAft>
                        <a:buClr>
                          <a:schemeClr val="accent2"/>
                        </a:buClr>
                        <a:buFont typeface="Wingdings" pitchFamily="2" charset="2"/>
                        <a:tabLst>
                          <a:tab pos="536575" algn="l"/>
                        </a:tabLst>
                        <a:defRPr sz="1600">
                          <a:solidFill>
                            <a:schemeClr val="tx1"/>
                          </a:solidFill>
                          <a:latin typeface="Humanst521 BT" pitchFamily="34"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tab pos="360000" algn="l"/>
                          <a:tab pos="536400" algn="l"/>
                        </a:tabLst>
                      </a:pPr>
                      <a:r>
                        <a:rPr kumimoji="0" lang="de-DE" altLang="de-DE" sz="2400" b="0" i="0" u="none" strike="noStrike" cap="none" normalizeH="0" baseline="0" dirty="0" smtClean="0">
                          <a:ln>
                            <a:noFill/>
                          </a:ln>
                          <a:solidFill>
                            <a:schemeClr val="tx1"/>
                          </a:solidFill>
                          <a:effectLst/>
                          <a:latin typeface="Humanst521 BT" pitchFamily="34" charset="0"/>
                        </a:rPr>
                        <a:t>	ein Horn</a:t>
                      </a:r>
                    </a:p>
                  </a:txBody>
                  <a:tcPr marT="45723" marB="45723" anchor="ct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56323" name="Rectangle 2"/>
          <p:cNvSpPr>
            <a:spLocks noGrp="1" noChangeArrowheads="1"/>
          </p:cNvSpPr>
          <p:nvPr>
            <p:ph type="title"/>
          </p:nvPr>
        </p:nvSpPr>
        <p:spPr/>
        <p:txBody>
          <a:bodyPr/>
          <a:lstStyle/>
          <a:p>
            <a:pPr eaLnBrk="1" hangingPunct="1"/>
            <a:r>
              <a:rPr lang="en-US" altLang="de-DE" dirty="0" smtClean="0"/>
              <a:t>Das </a:t>
            </a:r>
            <a:r>
              <a:rPr lang="en-US" altLang="de-DE" dirty="0" err="1" smtClean="0"/>
              <a:t>Rätsel</a:t>
            </a:r>
            <a:r>
              <a:rPr lang="en-US" altLang="de-DE" dirty="0" smtClean="0"/>
              <a:t> des </a:t>
            </a:r>
            <a:r>
              <a:rPr lang="en-US" altLang="de-DE" i="1" dirty="0" err="1" smtClean="0"/>
              <a:t>Tamid</a:t>
            </a:r>
            <a:r>
              <a:rPr lang="en-US" altLang="de-DE" dirty="0" smtClean="0"/>
              <a:t> – Was </a:t>
            </a:r>
            <a:r>
              <a:rPr lang="en-US" altLang="de-DE" dirty="0" err="1" smtClean="0"/>
              <a:t>ist’s</a:t>
            </a:r>
            <a:r>
              <a:rPr lang="en-US" altLang="de-DE" dirty="0" smtClean="0"/>
              <a:t>?</a:t>
            </a:r>
          </a:p>
        </p:txBody>
      </p:sp>
      <p:sp>
        <p:nvSpPr>
          <p:cNvPr id="56324" name="Rectangle 3"/>
          <p:cNvSpPr>
            <a:spLocks noGrp="1" noChangeArrowheads="1"/>
          </p:cNvSpPr>
          <p:nvPr>
            <p:ph type="body" idx="1"/>
          </p:nvPr>
        </p:nvSpPr>
        <p:spPr>
          <a:xfrm>
            <a:off x="566739" y="2492920"/>
            <a:ext cx="3789237" cy="2880296"/>
          </a:xfrm>
        </p:spPr>
        <p:txBody>
          <a:bodyPr/>
          <a:lstStyle/>
          <a:p>
            <a:pPr marL="0" indent="0" eaLnBrk="1" hangingPunct="1">
              <a:buNone/>
            </a:pPr>
            <a:r>
              <a:rPr lang="de-DE" altLang="de-DE" b="1" dirty="0" smtClean="0">
                <a:solidFill>
                  <a:srgbClr val="0000FF"/>
                </a:solidFill>
              </a:rPr>
              <a:t>Hintergrund: Thora</a:t>
            </a:r>
          </a:p>
          <a:p>
            <a:pPr lvl="1" eaLnBrk="1" hangingPunct="1"/>
            <a:r>
              <a:rPr lang="de-DE" altLang="de-DE" sz="1100" b="1" i="1" dirty="0" smtClean="0"/>
              <a:t>2 Mo</a:t>
            </a:r>
            <a:r>
              <a:rPr lang="de-DE" altLang="de-DE" sz="1100" i="1" dirty="0" smtClean="0"/>
              <a:t> 25,30; 27,20; 28,29.30.38; 29,38.42; 30,8; </a:t>
            </a:r>
            <a:r>
              <a:rPr lang="de-DE" altLang="de-DE" sz="1100" b="1" i="1" dirty="0" smtClean="0"/>
              <a:t>3 Mo</a:t>
            </a:r>
            <a:r>
              <a:rPr lang="de-DE" altLang="de-DE" sz="1100" i="1" dirty="0" smtClean="0"/>
              <a:t> 6,6.13; 24,2.3.4.8; </a:t>
            </a:r>
            <a:br>
              <a:rPr lang="de-DE" altLang="de-DE" sz="1100" i="1" dirty="0" smtClean="0"/>
            </a:br>
            <a:r>
              <a:rPr lang="de-DE" altLang="de-DE" sz="1100" b="1" i="1" dirty="0" smtClean="0"/>
              <a:t>4 Mo</a:t>
            </a:r>
            <a:r>
              <a:rPr lang="de-DE" altLang="de-DE" sz="1100" i="1" dirty="0" smtClean="0"/>
              <a:t> 4,7.16; 9,16; 28,3.6.10.15.23-24.31; 29,6.11.16.19.22.25.28.31.34.38; </a:t>
            </a:r>
            <a:r>
              <a:rPr lang="de-DE" altLang="de-DE" sz="1100" b="1" i="1" dirty="0" smtClean="0"/>
              <a:t>5 Mo</a:t>
            </a:r>
            <a:r>
              <a:rPr lang="de-DE" altLang="de-DE" sz="1100" i="1" dirty="0" smtClean="0"/>
              <a:t> 11,12</a:t>
            </a:r>
            <a:r>
              <a:rPr lang="de-DE" altLang="de-DE" sz="1100" i="1" dirty="0"/>
              <a:t>.</a:t>
            </a:r>
            <a:endParaRPr lang="de-DE" altLang="de-DE" sz="1100" i="1" dirty="0" smtClean="0"/>
          </a:p>
          <a:p>
            <a:pPr eaLnBrk="1" hangingPunct="1"/>
            <a:r>
              <a:rPr lang="de-DE" altLang="de-DE" dirty="0" smtClean="0"/>
              <a:t>Regelmäßigkeit/Kontinuität</a:t>
            </a:r>
            <a:endParaRPr lang="de-DE" altLang="de-DE" dirty="0"/>
          </a:p>
          <a:p>
            <a:pPr eaLnBrk="1" hangingPunct="1"/>
            <a:r>
              <a:rPr lang="de-DE" altLang="de-DE" dirty="0"/>
              <a:t>(</a:t>
            </a:r>
            <a:r>
              <a:rPr lang="de-DE" altLang="de-DE" dirty="0" smtClean="0"/>
              <a:t>Hohe)Priester </a:t>
            </a:r>
            <a:r>
              <a:rPr lang="de-DE" altLang="de-DE" dirty="0" err="1" smtClean="0"/>
              <a:t>verantwort-lich</a:t>
            </a:r>
            <a:r>
              <a:rPr lang="de-DE" altLang="de-DE" dirty="0" smtClean="0"/>
              <a:t> für </a:t>
            </a:r>
            <a:r>
              <a:rPr lang="de-DE" altLang="de-DE" i="1" dirty="0" err="1" smtClean="0"/>
              <a:t>Tamid</a:t>
            </a:r>
            <a:r>
              <a:rPr lang="de-DE" altLang="de-DE" dirty="0" smtClean="0"/>
              <a:t>-Aktivität</a:t>
            </a:r>
            <a:endParaRPr lang="de-DE" altLang="de-DE" dirty="0"/>
          </a:p>
          <a:p>
            <a:pPr eaLnBrk="1" hangingPunct="1"/>
            <a:r>
              <a:rPr lang="de-DE" altLang="de-DE" dirty="0"/>
              <a:t>i</a:t>
            </a:r>
            <a:r>
              <a:rPr lang="de-DE" altLang="de-DE" dirty="0" smtClean="0"/>
              <a:t>n Gottes </a:t>
            </a:r>
            <a:r>
              <a:rPr lang="de-DE" altLang="de-DE" dirty="0"/>
              <a:t>Gegenwart: „vor Jahwe</a:t>
            </a:r>
            <a:r>
              <a:rPr lang="de-DE" altLang="de-DE" dirty="0" smtClean="0"/>
              <a:t>“</a:t>
            </a:r>
          </a:p>
          <a:p>
            <a:pPr marL="0" indent="0" eaLnBrk="1" hangingPunct="1">
              <a:buNone/>
            </a:pPr>
            <a:r>
              <a:rPr lang="de-AT" altLang="de-DE" b="1" i="1" dirty="0" smtClean="0"/>
              <a:t>=&gt; Kontinuierlicher Dienst</a:t>
            </a:r>
            <a:br>
              <a:rPr lang="de-AT" altLang="de-DE" b="1" i="1" dirty="0" smtClean="0"/>
            </a:br>
            <a:r>
              <a:rPr lang="de-AT" altLang="de-DE" b="1" i="1" dirty="0" smtClean="0"/>
              <a:t>     des (Hohe)Priesters</a:t>
            </a:r>
            <a:endParaRPr lang="de-DE" altLang="de-DE" b="1" i="1" dirty="0" smtClean="0"/>
          </a:p>
        </p:txBody>
      </p:sp>
      <p:sp>
        <p:nvSpPr>
          <p:cNvPr id="2" name="Textfeld 1"/>
          <p:cNvSpPr txBox="1"/>
          <p:nvPr/>
        </p:nvSpPr>
        <p:spPr>
          <a:xfrm>
            <a:off x="3275856" y="1628800"/>
            <a:ext cx="2520280" cy="692497"/>
          </a:xfrm>
          <a:prstGeom prst="rect">
            <a:avLst/>
          </a:prstGeom>
          <a:noFill/>
        </p:spPr>
        <p:txBody>
          <a:bodyPr wrap="square" rtlCol="0">
            <a:spAutoFit/>
          </a:bodyPr>
          <a:lstStyle/>
          <a:p>
            <a:pPr algn="ctr"/>
            <a:r>
              <a:rPr lang="de-AT" sz="2800" b="1" i="1" dirty="0" err="1" smtClean="0">
                <a:solidFill>
                  <a:srgbClr val="0000FF"/>
                </a:solidFill>
                <a:latin typeface="+mn-lt"/>
              </a:rPr>
              <a:t>Tamid</a:t>
            </a:r>
            <a:endParaRPr lang="de-AT" sz="2800" b="1" i="1" dirty="0" smtClean="0">
              <a:solidFill>
                <a:srgbClr val="0000FF"/>
              </a:solidFill>
              <a:latin typeface="+mn-lt"/>
            </a:endParaRPr>
          </a:p>
          <a:p>
            <a:pPr algn="ctr"/>
            <a:r>
              <a:rPr lang="de-DE" altLang="de-DE" sz="1100" i="1" dirty="0" smtClean="0">
                <a:latin typeface="+mn-lt"/>
              </a:rPr>
              <a:t>Dan 8,11.12.13; 11,31; 12,11</a:t>
            </a:r>
            <a:endParaRPr lang="de-DE" sz="1100" i="1" dirty="0">
              <a:latin typeface="+mn-lt"/>
            </a:endParaRPr>
          </a:p>
        </p:txBody>
      </p:sp>
      <p:sp>
        <p:nvSpPr>
          <p:cNvPr id="7" name="Rectangle 3"/>
          <p:cNvSpPr txBox="1">
            <a:spLocks noChangeArrowheads="1"/>
          </p:cNvSpPr>
          <p:nvPr/>
        </p:nvSpPr>
        <p:spPr bwMode="auto">
          <a:xfrm>
            <a:off x="4932040" y="2492920"/>
            <a:ext cx="3888432" cy="2880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accent2"/>
              </a:buClr>
              <a:buFont typeface="Wingdings"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18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16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a:lstStyle>
          <a:p>
            <a:pPr marL="0" indent="0" eaLnBrk="1" hangingPunct="1">
              <a:buNone/>
            </a:pPr>
            <a:r>
              <a:rPr lang="de-DE" altLang="de-DE" b="1" kern="0" dirty="0" smtClean="0">
                <a:solidFill>
                  <a:srgbClr val="0000FF"/>
                </a:solidFill>
              </a:rPr>
              <a:t>Hintergrund: Daniel 6</a:t>
            </a:r>
          </a:p>
          <a:p>
            <a:pPr lvl="1" eaLnBrk="1" hangingPunct="1"/>
            <a:r>
              <a:rPr lang="de-DE" altLang="de-DE" sz="1100" b="1" i="1" kern="0" dirty="0" smtClean="0"/>
              <a:t>Dan </a:t>
            </a:r>
            <a:r>
              <a:rPr lang="de-DE" altLang="de-DE" sz="1100" i="1" kern="0" dirty="0" smtClean="0"/>
              <a:t>6,17.21</a:t>
            </a:r>
          </a:p>
          <a:p>
            <a:pPr eaLnBrk="1" hangingPunct="1"/>
            <a:r>
              <a:rPr lang="de-DE" altLang="de-DE" kern="0" dirty="0" smtClean="0"/>
              <a:t>regelmäßige kultische Anbetung durch Daniel</a:t>
            </a:r>
          </a:p>
          <a:p>
            <a:pPr marL="0" indent="0" eaLnBrk="1" hangingPunct="1">
              <a:buNone/>
            </a:pPr>
            <a:r>
              <a:rPr lang="de-AT" altLang="de-DE" b="1" i="1" kern="0" dirty="0" smtClean="0"/>
              <a:t>=&gt; Kontinuierlicher</a:t>
            </a:r>
            <a:br>
              <a:rPr lang="de-AT" altLang="de-DE" b="1" i="1" kern="0" dirty="0" smtClean="0"/>
            </a:br>
            <a:r>
              <a:rPr lang="de-AT" altLang="de-DE" b="1" i="1" kern="0" dirty="0" smtClean="0"/>
              <a:t>     Anbetungsdienst Gottes</a:t>
            </a:r>
            <a:endParaRPr lang="de-DE" altLang="de-DE" b="1" i="1" kern="0" dirty="0" smtClean="0"/>
          </a:p>
        </p:txBody>
      </p:sp>
      <p:cxnSp>
        <p:nvCxnSpPr>
          <p:cNvPr id="6" name="Gerade Verbindung mit Pfeil 5"/>
          <p:cNvCxnSpPr/>
          <p:nvPr/>
        </p:nvCxnSpPr>
        <p:spPr>
          <a:xfrm flipH="1">
            <a:off x="2123728" y="1988840"/>
            <a:ext cx="1728192" cy="432048"/>
          </a:xfrm>
          <a:prstGeom prst="straightConnector1">
            <a:avLst/>
          </a:prstGeom>
          <a:ln w="317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5292080" y="1988840"/>
            <a:ext cx="1728000" cy="432048"/>
          </a:xfrm>
          <a:prstGeom prst="straightConnector1">
            <a:avLst/>
          </a:prstGeom>
          <a:ln w="317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58371" name="Rectangle 2"/>
          <p:cNvSpPr>
            <a:spLocks noGrp="1" noChangeArrowheads="1"/>
          </p:cNvSpPr>
          <p:nvPr>
            <p:ph type="title"/>
          </p:nvPr>
        </p:nvSpPr>
        <p:spPr/>
        <p:txBody>
          <a:bodyPr/>
          <a:lstStyle/>
          <a:p>
            <a:pPr eaLnBrk="1" hangingPunct="1"/>
            <a:r>
              <a:rPr lang="de-DE" altLang="de-DE" dirty="0" smtClean="0"/>
              <a:t>Was macht das Horn so Schlimmes?</a:t>
            </a:r>
          </a:p>
        </p:txBody>
      </p:sp>
      <p:sp>
        <p:nvSpPr>
          <p:cNvPr id="58372"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Angriff gegen die Heiligen (V. 10.24.25)</a:t>
            </a:r>
          </a:p>
          <a:p>
            <a:pPr lvl="1" eaLnBrk="1" hangingPunct="1"/>
            <a:r>
              <a:rPr lang="de-AT" altLang="de-DE" dirty="0" smtClean="0"/>
              <a:t>Physische oder geistliche Vernichtung der wahren Gläubigen</a:t>
            </a:r>
            <a:endParaRPr lang="de-DE" altLang="de-DE" dirty="0" smtClean="0"/>
          </a:p>
          <a:p>
            <a:pPr eaLnBrk="1" hangingPunct="1"/>
            <a:endParaRPr lang="de-DE" altLang="de-DE" dirty="0" smtClean="0"/>
          </a:p>
          <a:p>
            <a:pPr eaLnBrk="1" hangingPunct="1"/>
            <a:r>
              <a:rPr lang="de-AT" altLang="de-DE" dirty="0" smtClean="0"/>
              <a:t>Angriff gegen das Heiligtum</a:t>
            </a:r>
          </a:p>
          <a:p>
            <a:pPr lvl="1" eaLnBrk="1" hangingPunct="1"/>
            <a:r>
              <a:rPr lang="de-AT" altLang="de-DE" dirty="0" smtClean="0"/>
              <a:t>Fundament des Heiligtums wird gestürzt = Wahrheit darüber wird in den Dreck gezogen</a:t>
            </a:r>
            <a:br>
              <a:rPr lang="de-AT" altLang="de-DE" dirty="0" smtClean="0"/>
            </a:br>
            <a:endParaRPr lang="de-AT" altLang="de-DE" dirty="0" smtClean="0"/>
          </a:p>
          <a:p>
            <a:pPr eaLnBrk="1" hangingPunct="1"/>
            <a:r>
              <a:rPr lang="de-AT" altLang="de-DE" dirty="0" smtClean="0"/>
              <a:t>Angriff gegen den Höchsten/Hohepriester</a:t>
            </a:r>
            <a:endParaRPr lang="de-DE" altLang="de-DE" dirty="0"/>
          </a:p>
          <a:p>
            <a:pPr lvl="1" eaLnBrk="1" hangingPunct="1"/>
            <a:r>
              <a:rPr lang="de-DE" altLang="de-DE" dirty="0" smtClean="0"/>
              <a:t>Horn </a:t>
            </a:r>
            <a:r>
              <a:rPr lang="de-DE" altLang="de-DE" dirty="0"/>
              <a:t>agiert als Pseudo-Priester gegen </a:t>
            </a:r>
            <a:r>
              <a:rPr lang="de-DE" altLang="de-DE" dirty="0" smtClean="0"/>
              <a:t>den Fürsten </a:t>
            </a:r>
            <a:r>
              <a:rPr lang="de-DE" altLang="de-DE" dirty="0"/>
              <a:t>des Heeres, den wahren </a:t>
            </a:r>
            <a:r>
              <a:rPr lang="de-DE" altLang="de-DE" dirty="0" smtClean="0"/>
              <a:t>Priester (</a:t>
            </a:r>
            <a:r>
              <a:rPr lang="de-DE" altLang="de-DE" i="1" dirty="0" err="1" smtClean="0"/>
              <a:t>Tamid</a:t>
            </a:r>
            <a:r>
              <a:rPr lang="de-DE" altLang="de-DE" dirty="0" smtClean="0"/>
              <a:t> wird vom himmlischen HP verrichtet)</a:t>
            </a:r>
          </a:p>
          <a:p>
            <a:pPr lvl="1" eaLnBrk="1" hangingPunct="1"/>
            <a:r>
              <a:rPr lang="de-DE" altLang="de-DE" dirty="0" smtClean="0"/>
              <a:t>Horn ersetzt </a:t>
            </a:r>
            <a:r>
              <a:rPr lang="de-DE" altLang="de-DE" dirty="0"/>
              <a:t>den wahren Anbetungsdienst </a:t>
            </a:r>
            <a:r>
              <a:rPr lang="de-DE" altLang="de-DE" dirty="0" smtClean="0"/>
              <a:t>Gottes mit</a:t>
            </a:r>
            <a:br>
              <a:rPr lang="de-DE" altLang="de-DE" dirty="0" smtClean="0"/>
            </a:br>
            <a:r>
              <a:rPr lang="de-DE" altLang="de-DE" dirty="0" smtClean="0"/>
              <a:t>frevlerischem Anbetungsdienst (</a:t>
            </a:r>
            <a:r>
              <a:rPr lang="de-DE" altLang="de-DE" i="1" dirty="0" err="1" smtClean="0"/>
              <a:t>Tamid</a:t>
            </a:r>
            <a:r>
              <a:rPr lang="de-DE" altLang="de-DE" dirty="0" smtClean="0"/>
              <a:t> steht dem Höchsten zu)</a:t>
            </a:r>
            <a:endParaRPr lang="de-DE" altLang="de-DE" i="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de-DE" altLang="de-DE" dirty="0" smtClean="0"/>
              <a:t>Fragen? 			Zeit. Ereignis. Bedeutung.</a:t>
            </a:r>
          </a:p>
        </p:txBody>
      </p:sp>
      <p:sp>
        <p:nvSpPr>
          <p:cNvPr id="6147" name="Inhaltsplatzhalter 2"/>
          <p:cNvSpPr>
            <a:spLocks noGrp="1"/>
          </p:cNvSpPr>
          <p:nvPr>
            <p:ph idx="1"/>
          </p:nvPr>
        </p:nvSpPr>
        <p:spPr/>
        <p:txBody>
          <a:bodyPr/>
          <a:lstStyle/>
          <a:p>
            <a:r>
              <a:rPr lang="de-DE" dirty="0" smtClean="0"/>
              <a:t>Braucht </a:t>
            </a:r>
            <a:r>
              <a:rPr lang="de-DE" dirty="0"/>
              <a:t>man Daniel 8,14, um ein guter Adventist zu sein?</a:t>
            </a:r>
          </a:p>
          <a:p>
            <a:r>
              <a:rPr lang="de-DE" dirty="0" smtClean="0"/>
              <a:t>Weshalb </a:t>
            </a:r>
            <a:r>
              <a:rPr lang="de-DE" dirty="0"/>
              <a:t>1844? Wie berechne ich das </a:t>
            </a:r>
            <a:r>
              <a:rPr lang="de-DE" dirty="0" smtClean="0"/>
              <a:t>Datum 1844?</a:t>
            </a:r>
          </a:p>
          <a:p>
            <a:r>
              <a:rPr lang="de-DE" dirty="0" smtClean="0"/>
              <a:t>Was </a:t>
            </a:r>
            <a:r>
              <a:rPr lang="de-DE" dirty="0"/>
              <a:t>ist </a:t>
            </a:r>
            <a:r>
              <a:rPr lang="de-DE" dirty="0" smtClean="0"/>
              <a:t>überhaupt </a:t>
            </a:r>
            <a:r>
              <a:rPr lang="de-DE" dirty="0"/>
              <a:t>passiert? Wie erkläre ich das einem Freund?</a:t>
            </a:r>
          </a:p>
          <a:p>
            <a:r>
              <a:rPr lang="de-DE" dirty="0" smtClean="0"/>
              <a:t>Warum </a:t>
            </a:r>
            <a:r>
              <a:rPr lang="de-DE" dirty="0"/>
              <a:t>habe manche Adventisten Probleme mit 1844? Was steht auf dem Spiel?</a:t>
            </a:r>
          </a:p>
          <a:p>
            <a:r>
              <a:rPr lang="de-DE" dirty="0" smtClean="0"/>
              <a:t>„So </a:t>
            </a:r>
            <a:r>
              <a:rPr lang="de-DE" dirty="0" err="1"/>
              <a:t>what</a:t>
            </a:r>
            <a:r>
              <a:rPr lang="de-DE" dirty="0" smtClean="0"/>
              <a:t>?“ </a:t>
            </a:r>
            <a:r>
              <a:rPr lang="de-DE" dirty="0"/>
              <a:t>Warum ist Daniel 8,14 relevant für mich</a:t>
            </a:r>
            <a:r>
              <a:rPr lang="de-DE" dirty="0" smtClean="0"/>
              <a:t>?</a:t>
            </a:r>
          </a:p>
          <a:p>
            <a:r>
              <a:rPr lang="de-AT" dirty="0" smtClean="0"/>
              <a:t>…</a:t>
            </a:r>
            <a:endParaRPr lang="de-DE" dirty="0"/>
          </a:p>
          <a:p>
            <a:endParaRPr lang="de-DE" altLang="de-DE" dirty="0" smtClean="0"/>
          </a:p>
          <a:p>
            <a:endParaRPr lang="de-DE" altLang="de-DE" dirty="0" smtClean="0"/>
          </a:p>
        </p:txBody>
      </p:sp>
      <p:sp>
        <p:nvSpPr>
          <p:cNvPr id="4" name="Fußzeilenplatzhalter 3"/>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Tree>
    <p:extLst>
      <p:ext uri="{BB962C8B-B14F-4D97-AF65-F5344CB8AC3E}">
        <p14:creationId xmlns:p14="http://schemas.microsoft.com/office/powerpoint/2010/main" val="2545829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3613" y="158750"/>
            <a:ext cx="8001000" cy="533400"/>
          </a:xfrm>
        </p:spPr>
        <p:txBody>
          <a:bodyPr/>
          <a:lstStyle/>
          <a:p>
            <a:pPr algn="r">
              <a:defRPr/>
            </a:pPr>
            <a:r>
              <a:rPr lang="de-AT" dirty="0" smtClean="0">
                <a:solidFill>
                  <a:schemeClr val="bg1">
                    <a:lumMod val="75000"/>
                  </a:schemeClr>
                </a:solidFill>
              </a:rPr>
              <a:t>Daniel 8,9-14</a:t>
            </a:r>
            <a:endParaRPr lang="de-DE" dirty="0">
              <a:solidFill>
                <a:schemeClr val="bg1">
                  <a:lumMod val="75000"/>
                </a:schemeClr>
              </a:solidFill>
            </a:endParaRPr>
          </a:p>
        </p:txBody>
      </p:sp>
      <p:sp>
        <p:nvSpPr>
          <p:cNvPr id="26627" name="Inhaltsplatzhalter 2"/>
          <p:cNvSpPr>
            <a:spLocks noGrp="1"/>
          </p:cNvSpPr>
          <p:nvPr>
            <p:ph idx="4294967295"/>
          </p:nvPr>
        </p:nvSpPr>
        <p:spPr>
          <a:xfrm>
            <a:off x="674688" y="68263"/>
            <a:ext cx="8001000" cy="6745287"/>
          </a:xfrm>
        </p:spPr>
        <p:txBody>
          <a:bodyPr/>
          <a:lstStyle/>
          <a:p>
            <a:pPr eaLnBrk="1" hangingPunct="1">
              <a:buClr>
                <a:srgbClr val="99CCFF"/>
              </a:buClr>
            </a:pPr>
            <a:r>
              <a:rPr lang="de-DE" altLang="de-DE" sz="1800" smtClean="0"/>
              <a:t>Und aus einem von ihnen kam hervor </a:t>
            </a:r>
            <a:r>
              <a:rPr lang="de-DE" altLang="de-DE" sz="1800" smtClean="0">
                <a:solidFill>
                  <a:srgbClr val="FF0000"/>
                </a:solidFill>
              </a:rPr>
              <a:t>ein Horn</a:t>
            </a:r>
            <a:r>
              <a:rPr lang="de-DE" altLang="de-DE" sz="1800" smtClean="0"/>
              <a:t> von Kleinheit,</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wuchs außerordentlich groß gegen Süden und gegen Sonnenaufgang (Osten) und gegen die Zierde.</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wuchs bis an das </a:t>
            </a:r>
            <a:r>
              <a:rPr lang="de-DE" altLang="de-DE" sz="1800" smtClean="0">
                <a:solidFill>
                  <a:srgbClr val="0000FF"/>
                </a:solidFill>
              </a:rPr>
              <a:t>Heer des Himmels</a:t>
            </a:r>
            <a:r>
              <a:rPr lang="de-DE" altLang="de-DE" sz="1800" smtClean="0"/>
              <a:t>,</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warf herab zur Erde von dem </a:t>
            </a:r>
            <a:r>
              <a:rPr lang="de-DE" altLang="de-DE" sz="1800" smtClean="0">
                <a:solidFill>
                  <a:srgbClr val="0000FF"/>
                </a:solidFill>
              </a:rPr>
              <a:t>Heer</a:t>
            </a:r>
            <a:r>
              <a:rPr lang="de-DE" altLang="de-DE" sz="1800" smtClean="0"/>
              <a:t> und (das ist) von den </a:t>
            </a:r>
            <a:r>
              <a:rPr lang="de-DE" altLang="de-DE" sz="1800" smtClean="0">
                <a:solidFill>
                  <a:srgbClr val="0000FF"/>
                </a:solidFill>
              </a:rPr>
              <a:t>Sternen</a:t>
            </a:r>
            <a:r>
              <a:rPr lang="de-DE" altLang="de-DE" sz="1800" smtClean="0"/>
              <a:t>,</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zertrat </a:t>
            </a:r>
            <a:r>
              <a:rPr lang="de-DE" altLang="de-DE" sz="1800" smtClean="0">
                <a:solidFill>
                  <a:srgbClr val="0000FF"/>
                </a:solidFill>
              </a:rPr>
              <a:t>sie</a:t>
            </a:r>
            <a:r>
              <a:rPr lang="de-DE" altLang="de-DE" sz="1800" smtClean="0"/>
              <a:t>.</a:t>
            </a:r>
          </a:p>
          <a:p>
            <a:pPr eaLnBrk="1" hangingPunct="1">
              <a:buClr>
                <a:srgbClr val="99CCFF"/>
              </a:buClr>
            </a:pPr>
            <a:r>
              <a:rPr lang="de-DE" altLang="de-DE" sz="1800" smtClean="0"/>
              <a:t>Und bis zum </a:t>
            </a:r>
            <a:r>
              <a:rPr lang="de-DE" altLang="de-DE" sz="1800" smtClean="0">
                <a:solidFill>
                  <a:srgbClr val="0000FF"/>
                </a:solidFill>
              </a:rPr>
              <a:t>Kommandanten des Heeres </a:t>
            </a:r>
            <a:r>
              <a:rPr lang="de-DE" altLang="de-DE" sz="1800" smtClean="0"/>
              <a:t>machte </a:t>
            </a:r>
            <a:r>
              <a:rPr lang="de-DE" altLang="de-DE" sz="1800" smtClean="0">
                <a:solidFill>
                  <a:srgbClr val="FF0000"/>
                </a:solidFill>
              </a:rPr>
              <a:t>er</a:t>
            </a:r>
            <a:r>
              <a:rPr lang="de-DE" altLang="de-DE" sz="1800" smtClean="0"/>
              <a:t> sich groß;</a:t>
            </a:r>
          </a:p>
          <a:p>
            <a:pPr eaLnBrk="1" hangingPunct="1">
              <a:buClr>
                <a:srgbClr val="99CCFF"/>
              </a:buClr>
            </a:pPr>
            <a:r>
              <a:rPr lang="de-DE" altLang="de-DE" sz="1800" smtClean="0"/>
              <a:t>Und von </a:t>
            </a:r>
            <a:r>
              <a:rPr lang="de-DE" altLang="de-DE" sz="1800" smtClean="0">
                <a:solidFill>
                  <a:srgbClr val="0000FF"/>
                </a:solidFill>
              </a:rPr>
              <a:t>ihm</a:t>
            </a:r>
            <a:r>
              <a:rPr lang="de-DE" altLang="de-DE" sz="1800" smtClean="0"/>
              <a:t> nahm </a:t>
            </a:r>
            <a:r>
              <a:rPr lang="de-DE" altLang="de-DE" sz="1800" smtClean="0">
                <a:solidFill>
                  <a:srgbClr val="FF0000"/>
                </a:solidFill>
              </a:rPr>
              <a:t>er</a:t>
            </a:r>
            <a:r>
              <a:rPr lang="de-DE" altLang="de-DE" sz="1800" smtClean="0"/>
              <a:t> das </a:t>
            </a:r>
            <a:r>
              <a:rPr lang="de-DE" altLang="de-DE" sz="1800" i="1" smtClean="0"/>
              <a:t>Tamid</a:t>
            </a:r>
            <a:r>
              <a:rPr lang="de-DE" altLang="de-DE" sz="1800" smtClean="0"/>
              <a:t> weg,</a:t>
            </a:r>
          </a:p>
          <a:p>
            <a:pPr eaLnBrk="1" hangingPunct="1">
              <a:buClr>
                <a:srgbClr val="99CCFF"/>
              </a:buClr>
            </a:pPr>
            <a:r>
              <a:rPr lang="de-DE" altLang="de-DE" sz="1800" smtClean="0"/>
              <a:t>und das Fundament </a:t>
            </a:r>
            <a:r>
              <a:rPr lang="de-DE" altLang="de-DE" sz="1800" smtClean="0">
                <a:solidFill>
                  <a:srgbClr val="0000FF"/>
                </a:solidFill>
              </a:rPr>
              <a:t>seines</a:t>
            </a:r>
            <a:r>
              <a:rPr lang="de-DE" altLang="de-DE" sz="1800" smtClean="0"/>
              <a:t> Heiligtums wurde niedergeworfen.</a:t>
            </a:r>
          </a:p>
          <a:p>
            <a:pPr eaLnBrk="1" hangingPunct="1">
              <a:buClr>
                <a:srgbClr val="99CCFF"/>
              </a:buClr>
            </a:pPr>
            <a:r>
              <a:rPr lang="de-DE" altLang="de-DE" sz="1800" smtClean="0"/>
              <a:t>„Und </a:t>
            </a:r>
            <a:r>
              <a:rPr lang="de-DE" altLang="de-DE" sz="1800" smtClean="0">
                <a:solidFill>
                  <a:srgbClr val="FF0000"/>
                </a:solidFill>
              </a:rPr>
              <a:t>ein Heer</a:t>
            </a:r>
            <a:r>
              <a:rPr lang="de-DE" altLang="de-DE" sz="1800" smtClean="0"/>
              <a:t> wird aufgestellt werden gegen das </a:t>
            </a:r>
            <a:r>
              <a:rPr lang="de-DE" altLang="de-DE" sz="1800" i="1" smtClean="0"/>
              <a:t>Tamid</a:t>
            </a:r>
            <a:r>
              <a:rPr lang="de-DE" altLang="de-DE" sz="1800" smtClean="0"/>
              <a:t> in Rebellion,</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wird die Wahrheit zur Erde niederwerfen,</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wird tun,</a:t>
            </a:r>
          </a:p>
          <a:p>
            <a:pPr eaLnBrk="1" hangingPunct="1">
              <a:buClr>
                <a:srgbClr val="99CCFF"/>
              </a:buClr>
            </a:pPr>
            <a:r>
              <a:rPr lang="de-DE" altLang="de-DE" sz="1800" smtClean="0"/>
              <a:t>und </a:t>
            </a:r>
            <a:r>
              <a:rPr lang="de-DE" altLang="de-DE" sz="1800" smtClean="0">
                <a:solidFill>
                  <a:srgbClr val="FF0000"/>
                </a:solidFill>
              </a:rPr>
              <a:t>es</a:t>
            </a:r>
            <a:r>
              <a:rPr lang="de-DE" altLang="de-DE" sz="1800" smtClean="0"/>
              <a:t> wird erfolgreich sein.“</a:t>
            </a:r>
          </a:p>
          <a:p>
            <a:pPr eaLnBrk="1" hangingPunct="1">
              <a:buClr>
                <a:srgbClr val="99CCFF"/>
              </a:buClr>
            </a:pPr>
            <a:r>
              <a:rPr lang="de-DE" altLang="de-DE" sz="1800" smtClean="0"/>
              <a:t>Und ich hatte einen Heiligen reden gehört,</a:t>
            </a:r>
          </a:p>
          <a:p>
            <a:pPr eaLnBrk="1" hangingPunct="1">
              <a:buClr>
                <a:srgbClr val="99CCFF"/>
              </a:buClr>
            </a:pPr>
            <a:r>
              <a:rPr lang="de-DE" altLang="de-DE" sz="1800" smtClean="0"/>
              <a:t>und ein anderer Heiliger sprach zu demjenigen, der redete:</a:t>
            </a:r>
          </a:p>
          <a:p>
            <a:pPr lvl="1" eaLnBrk="1" hangingPunct="1">
              <a:buClr>
                <a:srgbClr val="99CCFF"/>
              </a:buClr>
              <a:buFont typeface="Wingdings" pitchFamily="2" charset="2"/>
              <a:buNone/>
            </a:pPr>
            <a:r>
              <a:rPr lang="de-DE" altLang="de-DE" sz="1800" smtClean="0"/>
              <a:t>„</a:t>
            </a:r>
            <a:r>
              <a:rPr lang="de-DE" altLang="de-DE" sz="1800" b="1" i="1" smtClean="0"/>
              <a:t>Wie lange</a:t>
            </a:r>
            <a:r>
              <a:rPr lang="de-DE" altLang="de-DE" sz="1800" smtClean="0"/>
              <a:t> ist die Vision? Das </a:t>
            </a:r>
            <a:r>
              <a:rPr lang="de-DE" altLang="de-DE" sz="1800" i="1" smtClean="0"/>
              <a:t>Tamid</a:t>
            </a:r>
            <a:r>
              <a:rPr lang="de-DE" altLang="de-DE" sz="1800" smtClean="0"/>
              <a:t>, das Aufstellen der verwüstenden Rebellion, und Heiliges, und ein Heer, das zertrampelt wird?“</a:t>
            </a:r>
            <a:endParaRPr lang="de-DE" altLang="de-DE" sz="3200" smtClean="0"/>
          </a:p>
          <a:p>
            <a:pPr eaLnBrk="1" hangingPunct="1">
              <a:buClr>
                <a:srgbClr val="99CCFF"/>
              </a:buClr>
            </a:pPr>
            <a:r>
              <a:rPr lang="de-DE" altLang="de-DE" sz="1800" smtClean="0"/>
              <a:t>Und er sagte zu mir:</a:t>
            </a:r>
          </a:p>
          <a:p>
            <a:pPr lvl="1" eaLnBrk="1" hangingPunct="1">
              <a:buClr>
                <a:srgbClr val="99CCFF"/>
              </a:buClr>
              <a:buFont typeface="Wingdings" pitchFamily="2" charset="2"/>
              <a:buNone/>
            </a:pPr>
            <a:r>
              <a:rPr lang="de-DE" altLang="de-DE" sz="1800" smtClean="0"/>
              <a:t>„Bis Abend-Morgen 2300;</a:t>
            </a:r>
          </a:p>
          <a:p>
            <a:pPr lvl="1" eaLnBrk="1" hangingPunct="1">
              <a:buClr>
                <a:srgbClr val="99CCFF"/>
              </a:buClr>
              <a:buFont typeface="Wingdings" pitchFamily="2" charset="2"/>
              <a:buNone/>
            </a:pPr>
            <a:r>
              <a:rPr lang="de-DE" altLang="de-DE" sz="1800" smtClean="0"/>
              <a:t>Dann wird Heiliges wieder seinen rechtmäßigen Platz erhalten.“</a:t>
            </a:r>
          </a:p>
          <a:p>
            <a:pPr eaLnBrk="1" hangingPunct="1">
              <a:buClr>
                <a:srgbClr val="99CCFF"/>
              </a:buClr>
            </a:pPr>
            <a:endParaRPr lang="de-DE" altLang="de-DE" sz="2800" smtClean="0"/>
          </a:p>
          <a:p>
            <a:pPr eaLnBrk="1" hangingPunct="1">
              <a:buClr>
                <a:srgbClr val="99CCFF"/>
              </a:buClr>
            </a:pPr>
            <a:endParaRPr lang="de-DE" altLang="de-DE" sz="2800" smtClean="0"/>
          </a:p>
        </p:txBody>
      </p:sp>
      <p:sp>
        <p:nvSpPr>
          <p:cNvPr id="5" name="Textfeld 4"/>
          <p:cNvSpPr txBox="1"/>
          <p:nvPr/>
        </p:nvSpPr>
        <p:spPr>
          <a:xfrm>
            <a:off x="107950" y="68263"/>
            <a:ext cx="576263" cy="5886450"/>
          </a:xfrm>
          <a:prstGeom prst="rect">
            <a:avLst/>
          </a:prstGeom>
          <a:noFill/>
        </p:spPr>
        <p:txBody>
          <a:bodyPr>
            <a:spAutoFit/>
          </a:bodyPr>
          <a:lstStyle/>
          <a:p>
            <a:pPr algn="r">
              <a:spcBef>
                <a:spcPts val="24"/>
              </a:spcBef>
              <a:defRPr/>
            </a:pPr>
            <a:r>
              <a:rPr lang="de-AT" dirty="0">
                <a:latin typeface="+mj-lt"/>
              </a:rPr>
              <a:t>9</a:t>
            </a:r>
          </a:p>
          <a:p>
            <a:pPr algn="r">
              <a:spcBef>
                <a:spcPts val="24"/>
              </a:spcBef>
              <a:defRPr/>
            </a:pPr>
            <a:r>
              <a:rPr lang="de-AT" dirty="0">
                <a:latin typeface="+mj-lt"/>
              </a:rPr>
              <a:t/>
            </a:r>
            <a:br>
              <a:rPr lang="de-AT" dirty="0">
                <a:latin typeface="+mj-lt"/>
              </a:rPr>
            </a:br>
            <a:endParaRPr lang="de-AT" dirty="0">
              <a:latin typeface="+mj-lt"/>
            </a:endParaRPr>
          </a:p>
          <a:p>
            <a:pPr algn="r">
              <a:spcBef>
                <a:spcPts val="24"/>
              </a:spcBef>
              <a:defRPr/>
            </a:pPr>
            <a:endParaRPr lang="de-AT" sz="800" dirty="0">
              <a:latin typeface="+mj-lt"/>
            </a:endParaRPr>
          </a:p>
          <a:p>
            <a:pPr algn="r">
              <a:spcBef>
                <a:spcPts val="24"/>
              </a:spcBef>
              <a:defRPr/>
            </a:pPr>
            <a:r>
              <a:rPr lang="de-AT" dirty="0">
                <a:latin typeface="+mj-lt"/>
              </a:rPr>
              <a:t>10</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00" dirty="0">
              <a:latin typeface="+mj-lt"/>
            </a:endParaRPr>
          </a:p>
          <a:p>
            <a:pPr algn="r">
              <a:spcBef>
                <a:spcPts val="24"/>
              </a:spcBef>
              <a:defRPr/>
            </a:pPr>
            <a:r>
              <a:rPr lang="de-AT" dirty="0">
                <a:latin typeface="+mj-lt"/>
              </a:rPr>
              <a:t>11</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00" dirty="0">
              <a:latin typeface="+mj-lt"/>
            </a:endParaRPr>
          </a:p>
          <a:p>
            <a:pPr algn="r">
              <a:spcBef>
                <a:spcPts val="24"/>
              </a:spcBef>
              <a:defRPr/>
            </a:pPr>
            <a:r>
              <a:rPr lang="de-AT" dirty="0">
                <a:latin typeface="+mj-lt"/>
              </a:rPr>
              <a:t>12</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400" dirty="0">
              <a:latin typeface="+mj-lt"/>
            </a:endParaRPr>
          </a:p>
          <a:p>
            <a:pPr algn="r">
              <a:spcBef>
                <a:spcPts val="24"/>
              </a:spcBef>
              <a:defRPr/>
            </a:pPr>
            <a:r>
              <a:rPr lang="de-AT" dirty="0">
                <a:latin typeface="+mj-lt"/>
              </a:rPr>
              <a:t>13</a:t>
            </a: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dirty="0">
              <a:latin typeface="+mj-lt"/>
            </a:endParaRPr>
          </a:p>
          <a:p>
            <a:pPr algn="r">
              <a:spcBef>
                <a:spcPts val="24"/>
              </a:spcBef>
              <a:defRPr/>
            </a:pPr>
            <a:endParaRPr lang="de-AT" sz="1050" dirty="0">
              <a:latin typeface="+mj-lt"/>
            </a:endParaRPr>
          </a:p>
          <a:p>
            <a:pPr algn="r">
              <a:spcBef>
                <a:spcPts val="24"/>
              </a:spcBef>
              <a:defRPr/>
            </a:pPr>
            <a:r>
              <a:rPr lang="de-AT" dirty="0">
                <a:latin typeface="+mj-lt"/>
              </a:rPr>
              <a:t>14</a:t>
            </a:r>
            <a:endParaRPr lang="de-DE" dirty="0">
              <a:latin typeface="+mj-lt"/>
            </a:endParaRPr>
          </a:p>
        </p:txBody>
      </p:sp>
      <p:cxnSp>
        <p:nvCxnSpPr>
          <p:cNvPr id="7" name="Gerade Verbindung 6"/>
          <p:cNvCxnSpPr/>
          <p:nvPr/>
        </p:nvCxnSpPr>
        <p:spPr>
          <a:xfrm>
            <a:off x="738188" y="2997200"/>
            <a:ext cx="5832475" cy="0"/>
          </a:xfrm>
          <a:prstGeom prst="line">
            <a:avLst/>
          </a:prstGeom>
          <a:ln w="19050">
            <a:solidFill>
              <a:srgbClr val="8200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2248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p>
          <a:p>
            <a:pPr>
              <a:defRPr/>
            </a:pPr>
            <a:endParaRPr lang="de-DE"/>
          </a:p>
        </p:txBody>
      </p:sp>
      <p:sp>
        <p:nvSpPr>
          <p:cNvPr id="81923" name="Rectangle 2"/>
          <p:cNvSpPr>
            <a:spLocks noGrp="1" noChangeArrowheads="1"/>
          </p:cNvSpPr>
          <p:nvPr>
            <p:ph type="ctrTitle"/>
          </p:nvPr>
        </p:nvSpPr>
        <p:spPr/>
        <p:txBody>
          <a:bodyPr/>
          <a:lstStyle/>
          <a:p>
            <a:pPr eaLnBrk="1" hangingPunct="1"/>
            <a:r>
              <a:rPr lang="de-DE" altLang="de-DE" sz="2400" dirty="0" smtClean="0"/>
              <a:t>1844 in 6 Schritten</a:t>
            </a:r>
          </a:p>
        </p:txBody>
      </p:sp>
      <p:sp>
        <p:nvSpPr>
          <p:cNvPr id="81924" name="Rectangle 3"/>
          <p:cNvSpPr>
            <a:spLocks noGrp="1" noChangeArrowheads="1"/>
          </p:cNvSpPr>
          <p:nvPr>
            <p:ph type="subTitle" idx="1"/>
          </p:nvPr>
        </p:nvSpPr>
        <p:spPr>
          <a:xfrm>
            <a:off x="611188" y="3429000"/>
            <a:ext cx="7921625" cy="1600200"/>
          </a:xfrm>
        </p:spPr>
        <p:txBody>
          <a:bodyPr/>
          <a:lstStyle/>
          <a:p>
            <a:pPr eaLnBrk="1" hangingPunct="1"/>
            <a:endParaRPr lang="de-DE" altLang="de-DE" b="1" i="1" dirty="0" smtClean="0">
              <a:solidFill>
                <a:schemeClr val="accent2"/>
              </a:solidFill>
            </a:endParaRPr>
          </a:p>
        </p:txBody>
      </p:sp>
    </p:spTree>
    <p:extLst>
      <p:ext uri="{BB962C8B-B14F-4D97-AF65-F5344CB8AC3E}">
        <p14:creationId xmlns:p14="http://schemas.microsoft.com/office/powerpoint/2010/main" val="146125841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96259" name="Rectangle 2"/>
          <p:cNvSpPr>
            <a:spLocks noGrp="1" noChangeArrowheads="1"/>
          </p:cNvSpPr>
          <p:nvPr>
            <p:ph type="title"/>
          </p:nvPr>
        </p:nvSpPr>
        <p:spPr/>
        <p:txBody>
          <a:bodyPr/>
          <a:lstStyle/>
          <a:p>
            <a:pPr eaLnBrk="1" hangingPunct="1"/>
            <a:r>
              <a:rPr lang="en-US" altLang="de-DE" dirty="0" smtClean="0"/>
              <a:t>1844 in 6 </a:t>
            </a:r>
            <a:r>
              <a:rPr lang="en-US" altLang="de-DE" dirty="0" err="1" smtClean="0"/>
              <a:t>Schritten</a:t>
            </a:r>
            <a:endParaRPr lang="en-US" altLang="de-DE" dirty="0" smtClean="0"/>
          </a:p>
        </p:txBody>
      </p:sp>
      <p:sp>
        <p:nvSpPr>
          <p:cNvPr id="96260" name="Rectangle 3"/>
          <p:cNvSpPr>
            <a:spLocks noGrp="1" noChangeArrowheads="1"/>
          </p:cNvSpPr>
          <p:nvPr>
            <p:ph type="body" idx="1"/>
          </p:nvPr>
        </p:nvSpPr>
        <p:spPr>
          <a:xfrm>
            <a:off x="566738" y="1484313"/>
            <a:ext cx="8001000" cy="4752975"/>
          </a:xfrm>
        </p:spPr>
        <p:txBody>
          <a:bodyPr/>
          <a:lstStyle/>
          <a:p>
            <a:pPr eaLnBrk="1" hangingPunct="1"/>
            <a:r>
              <a:rPr lang="de-DE" altLang="de-DE" b="1" dirty="0" smtClean="0"/>
              <a:t>(S1)</a:t>
            </a:r>
            <a:r>
              <a:rPr lang="de-DE" altLang="de-DE" dirty="0" smtClean="0"/>
              <a:t> Identifiziere das kleine Horn</a:t>
            </a:r>
          </a:p>
          <a:p>
            <a:pPr eaLnBrk="1" hangingPunct="1"/>
            <a:r>
              <a:rPr lang="de-DE" altLang="de-DE" b="1" dirty="0"/>
              <a:t>(</a:t>
            </a:r>
            <a:r>
              <a:rPr lang="de-DE" altLang="de-DE" b="1" dirty="0" smtClean="0"/>
              <a:t>S2)</a:t>
            </a:r>
            <a:r>
              <a:rPr lang="de-DE" altLang="de-DE" dirty="0" smtClean="0"/>
              <a:t> Erkenne, dass die 2300 AM nicht buchstäblich sind</a:t>
            </a:r>
          </a:p>
          <a:p>
            <a:pPr eaLnBrk="1" hangingPunct="1"/>
            <a:r>
              <a:rPr lang="de-DE" altLang="de-DE" b="1" dirty="0"/>
              <a:t>(</a:t>
            </a:r>
            <a:r>
              <a:rPr lang="de-DE" altLang="de-DE" b="1" dirty="0" smtClean="0"/>
              <a:t>S3)</a:t>
            </a:r>
            <a:r>
              <a:rPr lang="de-DE" altLang="de-DE" dirty="0" smtClean="0"/>
              <a:t> </a:t>
            </a:r>
            <a:r>
              <a:rPr lang="de-AT" altLang="de-DE" dirty="0" smtClean="0"/>
              <a:t>Erkenne, die Verbindung von Da 9 mit Da 8</a:t>
            </a:r>
          </a:p>
          <a:p>
            <a:pPr eaLnBrk="1" hangingPunct="1"/>
            <a:r>
              <a:rPr lang="de-DE" altLang="de-DE" b="1" dirty="0"/>
              <a:t>(</a:t>
            </a:r>
            <a:r>
              <a:rPr lang="de-DE" altLang="de-DE" b="1" dirty="0" smtClean="0"/>
              <a:t>S4)</a:t>
            </a:r>
            <a:r>
              <a:rPr lang="de-DE" altLang="de-DE" dirty="0" smtClean="0"/>
              <a:t> </a:t>
            </a:r>
            <a:r>
              <a:rPr lang="de-AT" altLang="de-DE" dirty="0" smtClean="0"/>
              <a:t>Identifiziere den Beginn der 70 Wochen</a:t>
            </a:r>
          </a:p>
          <a:p>
            <a:pPr eaLnBrk="1" hangingPunct="1"/>
            <a:r>
              <a:rPr lang="de-DE" altLang="de-DE" b="1" dirty="0"/>
              <a:t>(</a:t>
            </a:r>
            <a:r>
              <a:rPr lang="de-DE" altLang="de-DE" b="1" dirty="0" smtClean="0"/>
              <a:t>S5)</a:t>
            </a:r>
            <a:r>
              <a:rPr lang="de-DE" altLang="de-DE" dirty="0" smtClean="0"/>
              <a:t> </a:t>
            </a:r>
            <a:r>
              <a:rPr lang="de-AT" altLang="de-DE" dirty="0" smtClean="0"/>
              <a:t>Erkenne, dass die 70 Wochen mit dem Tag/Jahr-Prinzip verstanden werden und genauso auch die 2300 AM</a:t>
            </a:r>
          </a:p>
          <a:p>
            <a:pPr eaLnBrk="1" hangingPunct="1"/>
            <a:r>
              <a:rPr lang="de-DE" altLang="de-DE" b="1" dirty="0"/>
              <a:t>(</a:t>
            </a:r>
            <a:r>
              <a:rPr lang="de-DE" altLang="de-DE" b="1" dirty="0" smtClean="0"/>
              <a:t>S6)</a:t>
            </a:r>
            <a:r>
              <a:rPr lang="de-DE" altLang="de-DE" dirty="0" smtClean="0"/>
              <a:t> </a:t>
            </a:r>
            <a:r>
              <a:rPr lang="de-AT" altLang="de-DE" dirty="0" smtClean="0"/>
              <a:t>Berechne das Ende der 2300 AM</a:t>
            </a:r>
          </a:p>
          <a:p>
            <a:pPr eaLnBrk="1" hangingPunct="1"/>
            <a:endParaRPr lang="de-DE" altLang="de-DE" dirty="0" smtClean="0"/>
          </a:p>
        </p:txBody>
      </p:sp>
    </p:spTree>
    <p:extLst>
      <p:ext uri="{BB962C8B-B14F-4D97-AF65-F5344CB8AC3E}">
        <p14:creationId xmlns:p14="http://schemas.microsoft.com/office/powerpoint/2010/main" val="26759151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83972" name="Rectangle 2"/>
          <p:cNvSpPr>
            <a:spLocks noGrp="1" noChangeArrowheads="1"/>
          </p:cNvSpPr>
          <p:nvPr>
            <p:ph type="title"/>
          </p:nvPr>
        </p:nvSpPr>
        <p:spPr/>
        <p:txBody>
          <a:bodyPr/>
          <a:lstStyle/>
          <a:p>
            <a:pPr eaLnBrk="1" hangingPunct="1"/>
            <a:r>
              <a:rPr lang="de-DE" altLang="de-DE" dirty="0" smtClean="0"/>
              <a:t>(S1) Wer ist das kleine Horn in Dan 8? Textbefund</a:t>
            </a:r>
          </a:p>
        </p:txBody>
      </p:sp>
      <p:sp>
        <p:nvSpPr>
          <p:cNvPr id="83973" name="Rectangle 3"/>
          <p:cNvSpPr>
            <a:spLocks noGrp="1" noChangeArrowheads="1"/>
          </p:cNvSpPr>
          <p:nvPr>
            <p:ph type="body" idx="1"/>
          </p:nvPr>
        </p:nvSpPr>
        <p:spPr>
          <a:xfrm>
            <a:off x="566738" y="1460500"/>
            <a:ext cx="8001000" cy="4751388"/>
          </a:xfrm>
        </p:spPr>
        <p:txBody>
          <a:bodyPr/>
          <a:lstStyle/>
          <a:p>
            <a:pPr eaLnBrk="1" hangingPunct="1"/>
            <a:r>
              <a:rPr lang="de-DE" altLang="de-DE" dirty="0" smtClean="0"/>
              <a:t>… es handelt als ein anderer “Fürst des Heeres” und </a:t>
            </a:r>
            <a:br>
              <a:rPr lang="de-DE" altLang="de-DE" dirty="0" smtClean="0"/>
            </a:br>
            <a:r>
              <a:rPr lang="de-DE" altLang="de-DE" dirty="0" smtClean="0"/>
              <a:t>führt mit seinem Heer einen kultischen Krieg gegen den himmlischen Fürsten und sein Heer</a:t>
            </a:r>
          </a:p>
          <a:p>
            <a:pPr eaLnBrk="1" hangingPunct="1"/>
            <a:r>
              <a:rPr lang="de-DE" altLang="de-DE" dirty="0" smtClean="0"/>
              <a:t>… es erscheint als irdisches Instrument des Erzfeindes Gottes (vgl. “nicht durch seine Kraft” in 8,24)</a:t>
            </a:r>
          </a:p>
          <a:p>
            <a:pPr eaLnBrk="1" hangingPunct="1"/>
            <a:r>
              <a:rPr lang="de-DE" altLang="de-DE" dirty="0" smtClean="0"/>
              <a:t>Kosmischer Krieg wird auf zwei Ebenen geführt, der irdischen und der himmlischen</a:t>
            </a:r>
          </a:p>
        </p:txBody>
      </p:sp>
    </p:spTree>
    <p:extLst>
      <p:ext uri="{BB962C8B-B14F-4D97-AF65-F5344CB8AC3E}">
        <p14:creationId xmlns:p14="http://schemas.microsoft.com/office/powerpoint/2010/main" val="1354854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84995" name="Rectangle 2"/>
          <p:cNvSpPr>
            <a:spLocks noGrp="1" noChangeArrowheads="1"/>
          </p:cNvSpPr>
          <p:nvPr>
            <p:ph type="title"/>
          </p:nvPr>
        </p:nvSpPr>
        <p:spPr>
          <a:xfrm>
            <a:off x="574675" y="304800"/>
            <a:ext cx="8245475" cy="893763"/>
          </a:xfrm>
        </p:spPr>
        <p:txBody>
          <a:bodyPr/>
          <a:lstStyle/>
          <a:p>
            <a:pPr eaLnBrk="1" hangingPunct="1"/>
            <a:r>
              <a:rPr lang="de-DE" altLang="de-DE" dirty="0" smtClean="0"/>
              <a:t>(S1) Wer ist das kleine Horn in Dan 8? Historisches</a:t>
            </a:r>
          </a:p>
        </p:txBody>
      </p:sp>
      <p:sp>
        <p:nvSpPr>
          <p:cNvPr id="84996" name="Rectangle 3"/>
          <p:cNvSpPr>
            <a:spLocks noGrp="1" noChangeArrowheads="1"/>
          </p:cNvSpPr>
          <p:nvPr>
            <p:ph type="body" idx="1"/>
          </p:nvPr>
        </p:nvSpPr>
        <p:spPr>
          <a:xfrm>
            <a:off x="566738" y="1484313"/>
            <a:ext cx="8001000" cy="4752975"/>
          </a:xfrm>
        </p:spPr>
        <p:txBody>
          <a:bodyPr/>
          <a:lstStyle/>
          <a:p>
            <a:pPr eaLnBrk="1" hangingPunct="1"/>
            <a:r>
              <a:rPr lang="de-DE" altLang="de-DE" sz="1800" dirty="0" smtClean="0"/>
              <a:t>kommt nach heidnischem Rom (zeigt Parallele zu Dan 7)</a:t>
            </a:r>
          </a:p>
          <a:p>
            <a:pPr lvl="1" eaLnBrk="1" hangingPunct="1"/>
            <a:r>
              <a:rPr lang="de-DE" altLang="de-DE" sz="1600" dirty="0" smtClean="0"/>
              <a:t>ABER: Antiochus IV ist Teil eines der griechischen Nachfolgestaaten</a:t>
            </a:r>
          </a:p>
          <a:p>
            <a:pPr eaLnBrk="1" hangingPunct="1"/>
            <a:r>
              <a:rPr lang="de-DE" altLang="de-DE" sz="1800" dirty="0" smtClean="0"/>
              <a:t>übergroße Selbstanmaßung im Vergleich zu den vorigen Mächten</a:t>
            </a:r>
          </a:p>
          <a:p>
            <a:pPr lvl="1" eaLnBrk="1" hangingPunct="1"/>
            <a:r>
              <a:rPr lang="de-DE" altLang="de-DE" sz="1600" dirty="0" smtClean="0"/>
              <a:t>ABER: Antiochus IV war nie größer als Griechenland oder </a:t>
            </a:r>
            <a:r>
              <a:rPr lang="de-DE" altLang="de-DE" sz="1600" dirty="0" err="1" smtClean="0"/>
              <a:t>Medo</a:t>
            </a:r>
            <a:r>
              <a:rPr lang="de-DE" altLang="de-DE" sz="1600" dirty="0" smtClean="0"/>
              <a:t>-Persien</a:t>
            </a:r>
          </a:p>
          <a:p>
            <a:pPr eaLnBrk="1" hangingPunct="1"/>
            <a:r>
              <a:rPr lang="de-DE" altLang="de-DE" sz="1800" dirty="0" smtClean="0"/>
              <a:t>Vision in Dan 8 umspannt </a:t>
            </a:r>
            <a:r>
              <a:rPr lang="de-DE" altLang="de-DE" sz="1800" dirty="0" err="1" smtClean="0"/>
              <a:t>Medo</a:t>
            </a:r>
            <a:r>
              <a:rPr lang="de-DE" altLang="de-DE" sz="1800" dirty="0" smtClean="0"/>
              <a:t>-Persien, Griechenland und das kleine Horn (Dan 8,1.2.13.15) =&gt; 2300 Abend Morgen = Tag-Jahr-Prinzip</a:t>
            </a:r>
          </a:p>
          <a:p>
            <a:pPr lvl="1" eaLnBrk="1" hangingPunct="1"/>
            <a:r>
              <a:rPr lang="de-DE" altLang="de-DE" sz="1600" dirty="0" smtClean="0"/>
              <a:t>Kleines Horn muss bis zur „Zeit des Endes“ reichen</a:t>
            </a:r>
          </a:p>
          <a:p>
            <a:pPr eaLnBrk="1" hangingPunct="1"/>
            <a:r>
              <a:rPr lang="de-DE" altLang="de-DE" sz="1800" dirty="0" smtClean="0"/>
              <a:t>Parallele zum kleinen Horn in Dan 7 =&gt; dieselbe Macht</a:t>
            </a:r>
          </a:p>
          <a:p>
            <a:pPr lvl="1" eaLnBrk="1" hangingPunct="1"/>
            <a:r>
              <a:rPr lang="de-DE" altLang="de-DE" sz="1600" dirty="0" smtClean="0"/>
              <a:t>kommt vom 4. Tier =&gt; römische Natur bzw. römischer Boden</a:t>
            </a:r>
          </a:p>
          <a:p>
            <a:pPr lvl="1" eaLnBrk="1" hangingPunct="1"/>
            <a:r>
              <a:rPr lang="de-DE" altLang="de-DE" sz="1600" dirty="0" smtClean="0"/>
              <a:t>unter 10 Hörnern, reißt drei aus</a:t>
            </a:r>
          </a:p>
          <a:p>
            <a:pPr lvl="1" eaLnBrk="1" hangingPunct="1"/>
            <a:r>
              <a:rPr lang="de-DE" altLang="de-DE" sz="1600" dirty="0" smtClean="0"/>
              <a:t>Heilige in seiner Macht für 3 ½ Zeiten</a:t>
            </a:r>
          </a:p>
          <a:p>
            <a:pPr lvl="1" eaLnBrk="1" hangingPunct="1"/>
            <a:r>
              <a:rPr lang="de-DE" altLang="de-DE" sz="1600" dirty="0" smtClean="0"/>
              <a:t>versucht prophetische Zeiten und Gesetz zu ändern</a:t>
            </a:r>
          </a:p>
          <a:p>
            <a:pPr marL="471487" lvl="1" indent="0" eaLnBrk="1" hangingPunct="1">
              <a:buNone/>
            </a:pPr>
            <a:endParaRPr lang="de-DE" altLang="de-DE" sz="1600" dirty="0" smtClean="0"/>
          </a:p>
          <a:p>
            <a:pPr eaLnBrk="1" hangingPunct="1"/>
            <a:r>
              <a:rPr lang="de-DE" altLang="de-DE" dirty="0" smtClean="0"/>
              <a:t>            Das </a:t>
            </a:r>
            <a:r>
              <a:rPr lang="de-DE" altLang="de-DE" dirty="0"/>
              <a:t>kleine Horn </a:t>
            </a:r>
            <a:r>
              <a:rPr lang="de-DE" altLang="de-DE" dirty="0" smtClean="0"/>
              <a:t>repräsentiert </a:t>
            </a:r>
            <a:r>
              <a:rPr lang="de-DE" altLang="de-DE" dirty="0"/>
              <a:t>die religiöse </a:t>
            </a:r>
            <a:r>
              <a:rPr lang="de-DE" altLang="de-DE" dirty="0" smtClean="0"/>
              <a:t>römische</a:t>
            </a:r>
            <a:br>
              <a:rPr lang="de-DE" altLang="de-DE" dirty="0" smtClean="0"/>
            </a:br>
            <a:r>
              <a:rPr lang="de-DE" altLang="de-DE" dirty="0" smtClean="0"/>
              <a:t>            Macht, das </a:t>
            </a:r>
            <a:r>
              <a:rPr lang="de-DE" altLang="de-DE" dirty="0"/>
              <a:t>päpstliche </a:t>
            </a:r>
            <a:r>
              <a:rPr lang="de-DE" altLang="de-DE" dirty="0" smtClean="0"/>
              <a:t>Rom</a:t>
            </a:r>
          </a:p>
          <a:p>
            <a:pPr lvl="1" eaLnBrk="1" hangingPunct="1"/>
            <a:endParaRPr lang="de-DE" altLang="de-DE" sz="1600" dirty="0" smtClean="0"/>
          </a:p>
        </p:txBody>
      </p:sp>
      <p:sp>
        <p:nvSpPr>
          <p:cNvPr id="6" name="Textfeld 5"/>
          <p:cNvSpPr txBox="1"/>
          <p:nvPr/>
        </p:nvSpPr>
        <p:spPr>
          <a:xfrm rot="20527174">
            <a:off x="672874" y="5342861"/>
            <a:ext cx="1174750" cy="58420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de-DE" altLang="de-DE" sz="3200" b="1" dirty="0">
                <a:solidFill>
                  <a:srgbClr val="0000FF"/>
                </a:solidFill>
              </a:rPr>
              <a:t>Fazit</a:t>
            </a:r>
            <a:endParaRPr lang="de-DE" sz="3200" b="1" dirty="0">
              <a:solidFill>
                <a:srgbClr val="0000F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97283" name="Rectangle 2"/>
          <p:cNvSpPr>
            <a:spLocks noGrp="1" noChangeArrowheads="1"/>
          </p:cNvSpPr>
          <p:nvPr>
            <p:ph type="title"/>
          </p:nvPr>
        </p:nvSpPr>
        <p:spPr/>
        <p:txBody>
          <a:bodyPr/>
          <a:lstStyle/>
          <a:p>
            <a:pPr eaLnBrk="1" hangingPunct="1"/>
            <a:r>
              <a:rPr lang="de-DE" altLang="de-DE" dirty="0"/>
              <a:t>(S2) Erkenne, </a:t>
            </a:r>
            <a:r>
              <a:rPr lang="de-DE" altLang="de-DE" dirty="0" smtClean="0"/>
              <a:t>2300 </a:t>
            </a:r>
            <a:r>
              <a:rPr lang="de-DE" altLang="de-DE" dirty="0"/>
              <a:t>AM </a:t>
            </a:r>
            <a:r>
              <a:rPr lang="de-DE" altLang="de-DE" dirty="0" smtClean="0"/>
              <a:t>sind nicht buchstäblich</a:t>
            </a:r>
            <a:endParaRPr lang="en-US" altLang="de-DE" dirty="0" smtClean="0"/>
          </a:p>
        </p:txBody>
      </p:sp>
      <p:sp>
        <p:nvSpPr>
          <p:cNvPr id="97284"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Unterscheide „Vision“ (</a:t>
            </a:r>
            <a:r>
              <a:rPr lang="de-DE" altLang="de-DE" i="1" dirty="0" err="1" smtClean="0"/>
              <a:t>chazon</a:t>
            </a:r>
            <a:r>
              <a:rPr lang="de-DE" altLang="de-DE" dirty="0" smtClean="0"/>
              <a:t>) und „Erscheinung“ (</a:t>
            </a:r>
            <a:r>
              <a:rPr lang="de-DE" altLang="de-DE" i="1" dirty="0" err="1" smtClean="0"/>
              <a:t>mareh</a:t>
            </a:r>
            <a:r>
              <a:rPr lang="de-AT" altLang="de-DE" dirty="0" smtClean="0"/>
              <a:t>)</a:t>
            </a:r>
            <a:endParaRPr lang="de-DE" altLang="de-DE" dirty="0" smtClean="0"/>
          </a:p>
          <a:p>
            <a:pPr lvl="1" eaLnBrk="1" hangingPunct="1"/>
            <a:r>
              <a:rPr lang="de-DE" altLang="de-DE" i="1" dirty="0" err="1"/>
              <a:t>c</a:t>
            </a:r>
            <a:r>
              <a:rPr lang="de-DE" altLang="de-DE" i="1" dirty="0" err="1" smtClean="0"/>
              <a:t>hazon</a:t>
            </a:r>
            <a:r>
              <a:rPr lang="de-DE" altLang="de-DE" dirty="0" smtClean="0"/>
              <a:t>: Da 8,1.2.13.15.17.26b; 9,21</a:t>
            </a:r>
          </a:p>
          <a:p>
            <a:pPr marL="471487" lvl="1" indent="0" eaLnBrk="1" hangingPunct="1">
              <a:buNone/>
            </a:pPr>
            <a:r>
              <a:rPr lang="de-DE" altLang="de-DE" dirty="0" smtClean="0">
                <a:latin typeface="Times New Roman" pitchFamily="18" charset="0"/>
                <a:cs typeface="Times New Roman" pitchFamily="18" charset="0"/>
              </a:rPr>
              <a:t>		►</a:t>
            </a:r>
            <a:r>
              <a:rPr lang="de-DE" altLang="de-DE" dirty="0" smtClean="0"/>
              <a:t> betrifft die gesamte Vision Daniels</a:t>
            </a:r>
          </a:p>
          <a:p>
            <a:pPr lvl="1" eaLnBrk="1" hangingPunct="1"/>
            <a:r>
              <a:rPr lang="de-DE" altLang="de-DE" i="1" dirty="0" err="1"/>
              <a:t>m</a:t>
            </a:r>
            <a:r>
              <a:rPr lang="de-DE" altLang="de-DE" i="1" dirty="0" err="1" smtClean="0"/>
              <a:t>areh</a:t>
            </a:r>
            <a:r>
              <a:rPr lang="de-DE" altLang="de-DE" dirty="0" smtClean="0"/>
              <a:t>: Da 8,16.26a.27; 9,23</a:t>
            </a:r>
          </a:p>
          <a:p>
            <a:pPr marL="471487" lvl="1" indent="0" eaLnBrk="1" hangingPunct="1">
              <a:buNone/>
            </a:pPr>
            <a:r>
              <a:rPr lang="de-DE" altLang="de-DE" dirty="0" smtClean="0">
                <a:latin typeface="Times New Roman" pitchFamily="18" charset="0"/>
                <a:cs typeface="Times New Roman" pitchFamily="18" charset="0"/>
              </a:rPr>
              <a:t>		►</a:t>
            </a:r>
            <a:r>
              <a:rPr lang="de-DE" altLang="de-DE" dirty="0" smtClean="0"/>
              <a:t> betrifft die Abend-Morgen</a:t>
            </a:r>
          </a:p>
          <a:p>
            <a:pPr eaLnBrk="1" hangingPunct="1"/>
            <a:r>
              <a:rPr lang="de-AT" altLang="de-DE" dirty="0" smtClean="0"/>
              <a:t>Beginn </a:t>
            </a:r>
            <a:r>
              <a:rPr lang="de-AT" altLang="de-DE" dirty="0" err="1" smtClean="0"/>
              <a:t>Medo</a:t>
            </a:r>
            <a:r>
              <a:rPr lang="de-AT" altLang="de-DE" dirty="0" smtClean="0"/>
              <a:t>-Persien</a:t>
            </a:r>
          </a:p>
          <a:p>
            <a:pPr eaLnBrk="1" hangingPunct="1"/>
            <a:r>
              <a:rPr lang="de-AT" altLang="de-DE" dirty="0" smtClean="0"/>
              <a:t>Rom inkludiert</a:t>
            </a:r>
            <a:endParaRPr lang="de-AT" altLang="de-DE" dirty="0"/>
          </a:p>
          <a:p>
            <a:pPr marL="0" indent="0" eaLnBrk="1" hangingPunct="1">
              <a:buNone/>
            </a:pPr>
            <a:endParaRPr lang="de-DE" altLang="de-D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ellenplatzhalter 9"/>
          <p:cNvGraphicFramePr>
            <a:graphicFrameLocks noGrp="1"/>
          </p:cNvGraphicFramePr>
          <p:nvPr>
            <p:ph type="tbl" idx="4294967295"/>
            <p:extLst>
              <p:ext uri="{D42A27DB-BD31-4B8C-83A1-F6EECF244321}">
                <p14:modId xmlns:p14="http://schemas.microsoft.com/office/powerpoint/2010/main" val="990650585"/>
              </p:ext>
            </p:extLst>
          </p:nvPr>
        </p:nvGraphicFramePr>
        <p:xfrm>
          <a:off x="35496" y="44624"/>
          <a:ext cx="9108504" cy="6849472"/>
        </p:xfrm>
        <a:graphic>
          <a:graphicData uri="http://schemas.openxmlformats.org/drawingml/2006/table">
            <a:tbl>
              <a:tblPr firstRow="1" bandRow="1">
                <a:tableStyleId>{5C22544A-7EE6-4342-B048-85BDC9FD1C3A}</a:tableStyleId>
              </a:tblPr>
              <a:tblGrid>
                <a:gridCol w="645418">
                  <a:extLst>
                    <a:ext uri="{9D8B030D-6E8A-4147-A177-3AD203B41FA5}">
                      <a16:colId xmlns:a16="http://schemas.microsoft.com/office/drawing/2014/main" val="20000"/>
                    </a:ext>
                  </a:extLst>
                </a:gridCol>
                <a:gridCol w="4231543">
                  <a:extLst>
                    <a:ext uri="{9D8B030D-6E8A-4147-A177-3AD203B41FA5}">
                      <a16:colId xmlns:a16="http://schemas.microsoft.com/office/drawing/2014/main" val="20001"/>
                    </a:ext>
                  </a:extLst>
                </a:gridCol>
                <a:gridCol w="4231543">
                  <a:extLst>
                    <a:ext uri="{9D8B030D-6E8A-4147-A177-3AD203B41FA5}">
                      <a16:colId xmlns:a16="http://schemas.microsoft.com/office/drawing/2014/main" val="20002"/>
                    </a:ext>
                  </a:extLst>
                </a:gridCol>
              </a:tblGrid>
              <a:tr h="540000">
                <a:tc>
                  <a:txBody>
                    <a:bodyPr/>
                    <a:lstStyle/>
                    <a:p>
                      <a:pPr>
                        <a:lnSpc>
                          <a:spcPct val="120000"/>
                        </a:lnSpc>
                        <a:spcBef>
                          <a:spcPts val="600"/>
                        </a:spcBef>
                        <a:spcAft>
                          <a:spcPts val="600"/>
                        </a:spcAft>
                      </a:pPr>
                      <a:r>
                        <a:rPr lang="de-DE" sz="1200" b="1" dirty="0">
                          <a:effectLst/>
                          <a:latin typeface="+mn-lt"/>
                          <a:ea typeface="Times New Roman"/>
                          <a:cs typeface="Times New Roman"/>
                        </a:rPr>
                        <a:t>Text</a:t>
                      </a:r>
                      <a:endParaRPr lang="de-DE" sz="1200" dirty="0">
                        <a:effectLst/>
                        <a:latin typeface="+mn-lt"/>
                        <a:ea typeface="Calibri"/>
                        <a:cs typeface="Times New Roman"/>
                      </a:endParaRPr>
                    </a:p>
                    <a:p>
                      <a:pPr>
                        <a:lnSpc>
                          <a:spcPct val="120000"/>
                        </a:lnSpc>
                        <a:spcAft>
                          <a:spcPts val="0"/>
                        </a:spcAft>
                      </a:pPr>
                      <a:r>
                        <a:rPr lang="de-DE" sz="1200" b="1"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tc>
                  <a:txBody>
                    <a:bodyPr/>
                    <a:lstStyle/>
                    <a:p>
                      <a:pPr algn="ctr">
                        <a:lnSpc>
                          <a:spcPct val="120000"/>
                        </a:lnSpc>
                        <a:spcBef>
                          <a:spcPts val="0"/>
                        </a:spcBef>
                        <a:spcAft>
                          <a:spcPts val="0"/>
                        </a:spcAft>
                      </a:pPr>
                      <a:r>
                        <a:rPr lang="de-DE" sz="1500" b="1" dirty="0">
                          <a:effectLst/>
                          <a:latin typeface="+mn-lt"/>
                          <a:ea typeface="Times New Roman"/>
                          <a:cs typeface="Times New Roman"/>
                        </a:rPr>
                        <a:t>Gesicht = </a:t>
                      </a:r>
                      <a:r>
                        <a:rPr lang="de-DE" sz="1500" b="1" i="1" dirty="0" err="1">
                          <a:solidFill>
                            <a:srgbClr val="FFFF00"/>
                          </a:solidFill>
                          <a:effectLst/>
                          <a:latin typeface="+mn-lt"/>
                          <a:ea typeface="Times New Roman"/>
                          <a:cs typeface="Times New Roman"/>
                        </a:rPr>
                        <a:t>chazôn</a:t>
                      </a:r>
                      <a:endParaRPr lang="de-DE" sz="1500" dirty="0">
                        <a:solidFill>
                          <a:srgbClr val="FFFF00"/>
                        </a:solidFill>
                        <a:effectLst/>
                        <a:latin typeface="+mn-lt"/>
                        <a:ea typeface="Calibri"/>
                        <a:cs typeface="Times New Roman"/>
                      </a:endParaRPr>
                    </a:p>
                    <a:p>
                      <a:pPr algn="ctr">
                        <a:lnSpc>
                          <a:spcPct val="120000"/>
                        </a:lnSpc>
                        <a:spcAft>
                          <a:spcPts val="0"/>
                        </a:spcAft>
                      </a:pPr>
                      <a:r>
                        <a:rPr lang="de-DE" sz="1200" dirty="0" smtClean="0">
                          <a:effectLst/>
                          <a:latin typeface="+mn-lt"/>
                          <a:ea typeface="Times New Roman"/>
                          <a:cs typeface="Times New Roman"/>
                        </a:rPr>
                        <a:t>meint: </a:t>
                      </a:r>
                      <a:r>
                        <a:rPr lang="de-DE" sz="1200" dirty="0">
                          <a:effectLst/>
                          <a:latin typeface="+mn-lt"/>
                          <a:ea typeface="Times New Roman"/>
                          <a:cs typeface="Times New Roman"/>
                        </a:rPr>
                        <a:t>gesamte Vision in Dan </a:t>
                      </a:r>
                      <a:r>
                        <a:rPr lang="de-DE" sz="1200" dirty="0" smtClean="0">
                          <a:effectLst/>
                          <a:latin typeface="+mn-lt"/>
                          <a:ea typeface="Times New Roman"/>
                          <a:cs typeface="Times New Roman"/>
                        </a:rPr>
                        <a:t>8,3-14</a:t>
                      </a:r>
                      <a:endParaRPr lang="de-DE" sz="1200" dirty="0">
                        <a:effectLst/>
                        <a:latin typeface="+mn-lt"/>
                        <a:ea typeface="Calibri"/>
                        <a:cs typeface="Times New Roman"/>
                      </a:endParaRPr>
                    </a:p>
                  </a:txBody>
                  <a:tcPr marL="53975" marR="53975" marT="23707" marB="23707"/>
                </a:tc>
                <a:tc>
                  <a:txBody>
                    <a:bodyPr/>
                    <a:lstStyle/>
                    <a:p>
                      <a:pPr algn="ctr">
                        <a:lnSpc>
                          <a:spcPct val="120000"/>
                        </a:lnSpc>
                        <a:spcBef>
                          <a:spcPts val="600"/>
                        </a:spcBef>
                        <a:spcAft>
                          <a:spcPts val="0"/>
                        </a:spcAft>
                      </a:pPr>
                      <a:r>
                        <a:rPr lang="de-DE" sz="1500" b="1" dirty="0">
                          <a:effectLst/>
                          <a:latin typeface="+mn-lt"/>
                          <a:ea typeface="Times New Roman"/>
                          <a:cs typeface="Times New Roman"/>
                        </a:rPr>
                        <a:t>Gesicht =</a:t>
                      </a:r>
                      <a:r>
                        <a:rPr lang="de-DE" sz="1500" b="1" i="1" dirty="0">
                          <a:effectLst/>
                          <a:latin typeface="+mn-lt"/>
                          <a:ea typeface="Times New Roman"/>
                          <a:cs typeface="Times New Roman"/>
                        </a:rPr>
                        <a:t> </a:t>
                      </a:r>
                      <a:r>
                        <a:rPr lang="de-DE" sz="1500" b="1" i="1" dirty="0" err="1">
                          <a:solidFill>
                            <a:srgbClr val="FFFF00"/>
                          </a:solidFill>
                          <a:effectLst/>
                          <a:latin typeface="+mn-lt"/>
                          <a:ea typeface="Times New Roman"/>
                          <a:cs typeface="Times New Roman"/>
                        </a:rPr>
                        <a:t>mareh</a:t>
                      </a:r>
                      <a:endParaRPr lang="de-DE" sz="1500" dirty="0">
                        <a:solidFill>
                          <a:srgbClr val="FFFF00"/>
                        </a:solidFill>
                        <a:effectLst/>
                        <a:latin typeface="+mn-lt"/>
                        <a:ea typeface="Calibri"/>
                        <a:cs typeface="Times New Roman"/>
                      </a:endParaRPr>
                    </a:p>
                    <a:p>
                      <a:pPr algn="ctr">
                        <a:lnSpc>
                          <a:spcPct val="120000"/>
                        </a:lnSpc>
                        <a:spcAft>
                          <a:spcPts val="0"/>
                        </a:spcAft>
                      </a:pPr>
                      <a:r>
                        <a:rPr lang="de-DE" sz="1200" dirty="0" smtClean="0">
                          <a:effectLst/>
                          <a:latin typeface="+mn-lt"/>
                          <a:ea typeface="Times New Roman"/>
                          <a:cs typeface="Times New Roman"/>
                        </a:rPr>
                        <a:t>meint: Zeitweissagung der 2300 AM in Dan 8,14</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0"/>
                  </a:ext>
                </a:extLst>
              </a:tr>
              <a:tr h="936000">
                <a:tc>
                  <a:txBody>
                    <a:bodyPr/>
                    <a:lstStyle/>
                    <a:p>
                      <a:pPr>
                        <a:lnSpc>
                          <a:spcPct val="120000"/>
                        </a:lnSpc>
                        <a:spcBef>
                          <a:spcPts val="600"/>
                        </a:spcBef>
                        <a:spcAft>
                          <a:spcPts val="0"/>
                        </a:spcAft>
                      </a:pPr>
                      <a:r>
                        <a:rPr lang="de-DE" sz="1200" dirty="0">
                          <a:effectLst/>
                          <a:latin typeface="+mn-lt"/>
                          <a:ea typeface="Times New Roman"/>
                          <a:cs typeface="Times New Roman"/>
                        </a:rPr>
                        <a:t>8,1.2</a:t>
                      </a:r>
                      <a:endParaRPr lang="de-DE" sz="1200" dirty="0">
                        <a:effectLst/>
                        <a:latin typeface="+mn-lt"/>
                        <a:ea typeface="Calibri"/>
                        <a:cs typeface="Times New Roman"/>
                      </a:endParaRPr>
                    </a:p>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p>
                      <a:pPr>
                        <a:lnSpc>
                          <a:spcPct val="120000"/>
                        </a:lnSpc>
                        <a:spcAft>
                          <a:spcPts val="0"/>
                        </a:spcAft>
                      </a:pPr>
                      <a:endParaRPr lang="de-DE" sz="1200" dirty="0">
                        <a:effectLst/>
                        <a:latin typeface="+mn-lt"/>
                        <a:ea typeface="Calibri"/>
                        <a:cs typeface="Times New Roman"/>
                      </a:endParaRPr>
                    </a:p>
                  </a:txBody>
                  <a:tcPr marL="53975" marR="53975" marT="23707" marB="23707"/>
                </a:tc>
                <a:tc>
                  <a:txBody>
                    <a:bodyPr/>
                    <a:lstStyle/>
                    <a:p>
                      <a:pPr>
                        <a:lnSpc>
                          <a:spcPct val="120000"/>
                        </a:lnSpc>
                        <a:spcBef>
                          <a:spcPts val="600"/>
                        </a:spcBef>
                        <a:spcAft>
                          <a:spcPts val="0"/>
                        </a:spcAft>
                      </a:pPr>
                      <a:r>
                        <a:rPr lang="de-DE" sz="1200" dirty="0">
                          <a:effectLst/>
                          <a:latin typeface="+mn-lt"/>
                          <a:ea typeface="Times New Roman"/>
                          <a:cs typeface="Times New Roman"/>
                        </a:rPr>
                        <a:t>Im dritten Jahr … erschien mir, Daniel, ein </a:t>
                      </a:r>
                      <a:r>
                        <a:rPr lang="de-DE" sz="1200" b="1" dirty="0">
                          <a:effectLst/>
                          <a:latin typeface="+mn-lt"/>
                          <a:ea typeface="Times New Roman"/>
                          <a:cs typeface="Times New Roman"/>
                        </a:rPr>
                        <a:t>Gesicht</a:t>
                      </a:r>
                      <a:r>
                        <a:rPr lang="de-DE" sz="1200" dirty="0">
                          <a:effectLst/>
                          <a:latin typeface="+mn-lt"/>
                          <a:ea typeface="Times New Roman"/>
                          <a:cs typeface="Times New Roman"/>
                        </a:rPr>
                        <a:t> nach dem, das mir im Anfang erschienen war. Und ich sah im </a:t>
                      </a:r>
                      <a:r>
                        <a:rPr lang="de-DE" sz="1200" b="1" dirty="0">
                          <a:effectLst/>
                          <a:latin typeface="+mn-lt"/>
                          <a:ea typeface="Times New Roman"/>
                          <a:cs typeface="Times New Roman"/>
                        </a:rPr>
                        <a:t>Gesicht</a:t>
                      </a:r>
                      <a:r>
                        <a:rPr lang="de-DE" sz="1200" dirty="0">
                          <a:effectLst/>
                          <a:latin typeface="+mn-lt"/>
                          <a:ea typeface="Times New Roman"/>
                          <a:cs typeface="Times New Roman"/>
                        </a:rPr>
                        <a:t>: Und es geschah, während ich sah …; und ich sah im </a:t>
                      </a:r>
                      <a:r>
                        <a:rPr lang="de-DE" sz="1200" b="1" dirty="0" smtClean="0">
                          <a:effectLst/>
                          <a:latin typeface="+mn-lt"/>
                          <a:ea typeface="Times New Roman"/>
                          <a:cs typeface="Times New Roman"/>
                        </a:rPr>
                        <a:t>Gesicht</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1"/>
                  </a:ext>
                </a:extLst>
              </a:tr>
              <a:tr h="252000">
                <a:tc>
                  <a:txBody>
                    <a:bodyPr/>
                    <a:lstStyle/>
                    <a:p>
                      <a:pPr>
                        <a:lnSpc>
                          <a:spcPct val="120000"/>
                        </a:lnSpc>
                        <a:spcAft>
                          <a:spcPts val="0"/>
                        </a:spcAft>
                      </a:pPr>
                      <a:r>
                        <a:rPr lang="de-DE" sz="1200" dirty="0">
                          <a:effectLst/>
                          <a:latin typeface="+mn-lt"/>
                          <a:ea typeface="Times New Roman"/>
                          <a:cs typeface="Times New Roman"/>
                        </a:rPr>
                        <a:t>8,13</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„Bis wann gilt das </a:t>
                      </a:r>
                      <a:r>
                        <a:rPr lang="de-DE" sz="1200" b="1" dirty="0">
                          <a:effectLst/>
                          <a:latin typeface="+mn-lt"/>
                          <a:ea typeface="Times New Roman"/>
                          <a:cs typeface="Times New Roman"/>
                        </a:rPr>
                        <a:t>Gesicht</a:t>
                      </a:r>
                      <a:r>
                        <a:rPr lang="de-DE" sz="1200" dirty="0">
                          <a:effectLst/>
                          <a:latin typeface="+mn-lt"/>
                          <a:ea typeface="Times New Roman"/>
                          <a:cs typeface="Times New Roman"/>
                        </a:rPr>
                        <a:t>?“</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2"/>
                  </a:ext>
                </a:extLst>
              </a:tr>
              <a:tr h="486000">
                <a:tc>
                  <a:txBody>
                    <a:bodyPr/>
                    <a:lstStyle/>
                    <a:p>
                      <a:pPr>
                        <a:lnSpc>
                          <a:spcPct val="120000"/>
                        </a:lnSpc>
                        <a:spcAft>
                          <a:spcPts val="0"/>
                        </a:spcAft>
                      </a:pPr>
                      <a:r>
                        <a:rPr lang="de-DE" sz="1200" dirty="0">
                          <a:effectLst/>
                          <a:latin typeface="+mn-lt"/>
                          <a:ea typeface="Times New Roman"/>
                          <a:cs typeface="Times New Roman"/>
                        </a:rPr>
                        <a:t>8,14</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„Bis zu 2300 Abenden und Morgen; dann wird das Heiligtum wieder gerechtfertigt.“</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3"/>
                  </a:ext>
                </a:extLst>
              </a:tr>
              <a:tr h="486288">
                <a:tc>
                  <a:txBody>
                    <a:bodyPr/>
                    <a:lstStyle/>
                    <a:p>
                      <a:pPr>
                        <a:lnSpc>
                          <a:spcPct val="120000"/>
                        </a:lnSpc>
                        <a:spcAft>
                          <a:spcPts val="0"/>
                        </a:spcAft>
                      </a:pPr>
                      <a:r>
                        <a:rPr lang="de-DE" sz="1200" dirty="0">
                          <a:effectLst/>
                          <a:latin typeface="+mn-lt"/>
                          <a:ea typeface="Times New Roman"/>
                          <a:cs typeface="Times New Roman"/>
                        </a:rPr>
                        <a:t>8,15</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Als ich, Daniel, das </a:t>
                      </a:r>
                      <a:r>
                        <a:rPr lang="de-DE" sz="1200" b="1" dirty="0">
                          <a:effectLst/>
                          <a:latin typeface="+mn-lt"/>
                          <a:ea typeface="Times New Roman"/>
                          <a:cs typeface="Times New Roman"/>
                        </a:rPr>
                        <a:t>Gesicht</a:t>
                      </a:r>
                      <a:r>
                        <a:rPr lang="de-DE" sz="1200" dirty="0">
                          <a:effectLst/>
                          <a:latin typeface="+mn-lt"/>
                          <a:ea typeface="Times New Roman"/>
                          <a:cs typeface="Times New Roman"/>
                        </a:rPr>
                        <a:t> gesehen hatte, da suchte ich </a:t>
                      </a:r>
                      <a:r>
                        <a:rPr lang="de-DE" sz="1200" i="1" dirty="0">
                          <a:solidFill>
                            <a:srgbClr val="0000FF"/>
                          </a:solidFill>
                          <a:effectLst/>
                          <a:latin typeface="+mn-lt"/>
                          <a:ea typeface="Times New Roman"/>
                          <a:cs typeface="Times New Roman"/>
                        </a:rPr>
                        <a:t>Verständnis</a:t>
                      </a:r>
                      <a:r>
                        <a:rPr lang="de-DE" sz="1200" dirty="0">
                          <a:effectLst/>
                          <a:latin typeface="+mn-lt"/>
                          <a:ea typeface="Times New Roman"/>
                          <a:cs typeface="Times New Roman"/>
                        </a:rPr>
                        <a:t> darüber.</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4"/>
                  </a:ext>
                </a:extLst>
              </a:tr>
              <a:tr h="252000">
                <a:tc>
                  <a:txBody>
                    <a:bodyPr/>
                    <a:lstStyle/>
                    <a:p>
                      <a:pPr>
                        <a:lnSpc>
                          <a:spcPct val="120000"/>
                        </a:lnSpc>
                        <a:spcAft>
                          <a:spcPts val="0"/>
                        </a:spcAft>
                      </a:pPr>
                      <a:r>
                        <a:rPr lang="de-DE" sz="1200" dirty="0">
                          <a:effectLst/>
                          <a:latin typeface="+mn-lt"/>
                          <a:ea typeface="Times New Roman"/>
                          <a:cs typeface="Times New Roman"/>
                        </a:rPr>
                        <a:t>8,16</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„Gabriel, lass diesen das </a:t>
                      </a:r>
                      <a:r>
                        <a:rPr lang="de-DE" sz="1200" b="1" dirty="0">
                          <a:effectLst/>
                          <a:latin typeface="+mn-lt"/>
                          <a:ea typeface="Times New Roman"/>
                          <a:cs typeface="Times New Roman"/>
                        </a:rPr>
                        <a:t>Gesehene</a:t>
                      </a:r>
                      <a:r>
                        <a:rPr lang="de-DE" sz="1200" dirty="0">
                          <a:effectLst/>
                          <a:latin typeface="+mn-lt"/>
                          <a:ea typeface="Times New Roman"/>
                          <a:cs typeface="Times New Roman"/>
                        </a:rPr>
                        <a:t> </a:t>
                      </a:r>
                      <a:r>
                        <a:rPr lang="de-DE" sz="1200" i="1" dirty="0">
                          <a:solidFill>
                            <a:srgbClr val="0000FF"/>
                          </a:solidFill>
                          <a:effectLst/>
                          <a:latin typeface="+mn-lt"/>
                          <a:ea typeface="Times New Roman"/>
                          <a:cs typeface="Times New Roman"/>
                        </a:rPr>
                        <a:t>verstehen</a:t>
                      </a:r>
                      <a:r>
                        <a:rPr lang="de-DE" sz="1200" dirty="0">
                          <a:effectLst/>
                          <a:latin typeface="+mn-lt"/>
                          <a:ea typeface="Times New Roman"/>
                          <a:cs typeface="Times New Roman"/>
                        </a:rPr>
                        <a:t>!“</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5"/>
                  </a:ext>
                </a:extLst>
              </a:tr>
              <a:tr h="486000">
                <a:tc>
                  <a:txBody>
                    <a:bodyPr/>
                    <a:lstStyle/>
                    <a:p>
                      <a:pPr>
                        <a:lnSpc>
                          <a:spcPct val="120000"/>
                        </a:lnSpc>
                        <a:spcAft>
                          <a:spcPts val="0"/>
                        </a:spcAft>
                      </a:pPr>
                      <a:r>
                        <a:rPr lang="de-DE" sz="1200" dirty="0">
                          <a:effectLst/>
                          <a:latin typeface="+mn-lt"/>
                          <a:ea typeface="Times New Roman"/>
                          <a:cs typeface="Times New Roman"/>
                        </a:rPr>
                        <a:t>8,17</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Er aber sprach zu mir: </a:t>
                      </a:r>
                      <a:r>
                        <a:rPr lang="de-DE" sz="1200" i="1" dirty="0">
                          <a:solidFill>
                            <a:srgbClr val="0000FF"/>
                          </a:solidFill>
                          <a:effectLst/>
                          <a:latin typeface="+mn-lt"/>
                          <a:ea typeface="Times New Roman"/>
                          <a:cs typeface="Times New Roman"/>
                        </a:rPr>
                        <a:t>Merke auf</a:t>
                      </a:r>
                      <a:r>
                        <a:rPr lang="de-DE" sz="1200" dirty="0">
                          <a:effectLst/>
                          <a:latin typeface="+mn-lt"/>
                          <a:ea typeface="Times New Roman"/>
                          <a:cs typeface="Times New Roman"/>
                        </a:rPr>
                        <a:t>, Menschensohn! Denn das </a:t>
                      </a:r>
                      <a:r>
                        <a:rPr lang="de-DE" sz="1200" b="1" dirty="0">
                          <a:effectLst/>
                          <a:latin typeface="+mn-lt"/>
                          <a:ea typeface="Times New Roman"/>
                          <a:cs typeface="Times New Roman"/>
                        </a:rPr>
                        <a:t>Gesicht</a:t>
                      </a:r>
                      <a:r>
                        <a:rPr lang="de-DE" sz="1200" dirty="0">
                          <a:effectLst/>
                          <a:latin typeface="+mn-lt"/>
                          <a:ea typeface="Times New Roman"/>
                          <a:cs typeface="Times New Roman"/>
                        </a:rPr>
                        <a:t> gilt für die Zeit des Endes.</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6"/>
                  </a:ext>
                </a:extLst>
              </a:tr>
              <a:tr h="486000">
                <a:tc>
                  <a:txBody>
                    <a:bodyPr/>
                    <a:lstStyle/>
                    <a:p>
                      <a:pPr>
                        <a:lnSpc>
                          <a:spcPct val="120000"/>
                        </a:lnSpc>
                        <a:spcAft>
                          <a:spcPts val="0"/>
                        </a:spcAft>
                      </a:pPr>
                      <a:r>
                        <a:rPr lang="de-DE" sz="1200" dirty="0">
                          <a:effectLst/>
                          <a:latin typeface="+mn-lt"/>
                          <a:ea typeface="Times New Roman"/>
                          <a:cs typeface="Times New Roman"/>
                        </a:rPr>
                        <a:t>8,26a</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Und die </a:t>
                      </a:r>
                      <a:r>
                        <a:rPr lang="de-DE" sz="1200" b="1" dirty="0">
                          <a:effectLst/>
                          <a:latin typeface="+mn-lt"/>
                          <a:ea typeface="Times New Roman"/>
                          <a:cs typeface="Times New Roman"/>
                        </a:rPr>
                        <a:t>Erscheinung</a:t>
                      </a:r>
                      <a:r>
                        <a:rPr lang="de-DE" sz="1200" dirty="0">
                          <a:effectLst/>
                          <a:latin typeface="+mn-lt"/>
                          <a:ea typeface="Times New Roman"/>
                          <a:cs typeface="Times New Roman"/>
                        </a:rPr>
                        <a:t> von den Abenden und von den Morgen: was gesagt wurde, ist Wahrheit.</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7"/>
                  </a:ext>
                </a:extLst>
              </a:tr>
              <a:tr h="486288">
                <a:tc>
                  <a:txBody>
                    <a:bodyPr/>
                    <a:lstStyle/>
                    <a:p>
                      <a:pPr>
                        <a:lnSpc>
                          <a:spcPct val="120000"/>
                        </a:lnSpc>
                        <a:spcAft>
                          <a:spcPts val="0"/>
                        </a:spcAft>
                      </a:pPr>
                      <a:r>
                        <a:rPr lang="de-DE" sz="1200" dirty="0">
                          <a:effectLst/>
                          <a:latin typeface="+mn-lt"/>
                          <a:ea typeface="Times New Roman"/>
                          <a:cs typeface="Times New Roman"/>
                        </a:rPr>
                        <a:t>8,26b</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Du aber halte das </a:t>
                      </a:r>
                      <a:r>
                        <a:rPr lang="de-DE" sz="1200" b="1" dirty="0">
                          <a:effectLst/>
                          <a:latin typeface="+mn-lt"/>
                          <a:ea typeface="Times New Roman"/>
                          <a:cs typeface="Times New Roman"/>
                        </a:rPr>
                        <a:t>Gesicht</a:t>
                      </a:r>
                      <a:r>
                        <a:rPr lang="de-DE" sz="1200" dirty="0">
                          <a:effectLst/>
                          <a:latin typeface="+mn-lt"/>
                          <a:ea typeface="Times New Roman"/>
                          <a:cs typeface="Times New Roman"/>
                        </a:rPr>
                        <a:t> geheim, denn es sind noch viele Tage bis dahin.</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8"/>
                  </a:ext>
                </a:extLst>
              </a:tr>
              <a:tr h="486288">
                <a:tc>
                  <a:txBody>
                    <a:bodyPr/>
                    <a:lstStyle/>
                    <a:p>
                      <a:pPr>
                        <a:lnSpc>
                          <a:spcPct val="120000"/>
                        </a:lnSpc>
                        <a:spcAft>
                          <a:spcPts val="0"/>
                        </a:spcAft>
                      </a:pPr>
                      <a:r>
                        <a:rPr lang="de-DE" sz="1200" dirty="0">
                          <a:effectLst/>
                          <a:latin typeface="+mn-lt"/>
                          <a:ea typeface="Times New Roman"/>
                          <a:cs typeface="Times New Roman"/>
                        </a:rPr>
                        <a:t>8,27</a:t>
                      </a:r>
                      <a:endParaRPr lang="de-DE" sz="1200" dirty="0">
                        <a:effectLst/>
                        <a:latin typeface="+mn-lt"/>
                        <a:ea typeface="Calibri"/>
                        <a:cs typeface="Times New Roman"/>
                      </a:endParaRPr>
                    </a:p>
                  </a:txBody>
                  <a:tcPr marL="53975" marR="53975" marT="23707" marB="23707"/>
                </a:tc>
                <a:tc>
                  <a:txBody>
                    <a:bodyPr/>
                    <a:lstStyle/>
                    <a:p>
                      <a:endParaRPr lang="de-DE" sz="1600" dirty="0">
                        <a:latin typeface="+mn-lt"/>
                      </a:endParaRPr>
                    </a:p>
                  </a:txBody>
                  <a:tcPr marL="91441" marR="91441" marT="60963" marB="60963"/>
                </a:tc>
                <a:tc>
                  <a:txBody>
                    <a:bodyPr/>
                    <a:lstStyle/>
                    <a:p>
                      <a:pPr>
                        <a:lnSpc>
                          <a:spcPct val="120000"/>
                        </a:lnSpc>
                        <a:spcAft>
                          <a:spcPts val="0"/>
                        </a:spcAft>
                      </a:pPr>
                      <a:r>
                        <a:rPr lang="de-DE" sz="1200" dirty="0">
                          <a:effectLst/>
                          <a:latin typeface="+mn-lt"/>
                          <a:ea typeface="Times New Roman"/>
                          <a:cs typeface="Times New Roman"/>
                        </a:rPr>
                        <a:t>Und ich war entsetzt über das </a:t>
                      </a:r>
                      <a:r>
                        <a:rPr lang="de-DE" sz="1200" b="1" dirty="0">
                          <a:effectLst/>
                          <a:latin typeface="+mn-lt"/>
                          <a:ea typeface="Times New Roman"/>
                          <a:cs typeface="Times New Roman"/>
                        </a:rPr>
                        <a:t>Gesehene</a:t>
                      </a:r>
                      <a:r>
                        <a:rPr lang="de-DE" sz="1200" dirty="0">
                          <a:effectLst/>
                          <a:latin typeface="+mn-lt"/>
                          <a:ea typeface="Times New Roman"/>
                          <a:cs typeface="Times New Roman"/>
                        </a:rPr>
                        <a:t>, und keiner war da, der es </a:t>
                      </a:r>
                      <a:r>
                        <a:rPr lang="de-DE" sz="1200" i="1" dirty="0">
                          <a:solidFill>
                            <a:srgbClr val="0000FF"/>
                          </a:solidFill>
                          <a:effectLst/>
                          <a:latin typeface="+mn-lt"/>
                          <a:ea typeface="Times New Roman"/>
                          <a:cs typeface="Times New Roman"/>
                        </a:rPr>
                        <a:t>verstand</a:t>
                      </a:r>
                      <a:r>
                        <a:rPr lang="de-DE" sz="1200" dirty="0">
                          <a:effectLst/>
                          <a:latin typeface="+mn-lt"/>
                          <a:ea typeface="Times New Roman"/>
                          <a:cs typeface="Times New Roman"/>
                        </a:rPr>
                        <a:t>.</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09"/>
                  </a:ext>
                </a:extLst>
              </a:tr>
              <a:tr h="468000">
                <a:tc>
                  <a:txBody>
                    <a:bodyPr/>
                    <a:lstStyle/>
                    <a:p>
                      <a:pPr>
                        <a:lnSpc>
                          <a:spcPct val="120000"/>
                        </a:lnSpc>
                        <a:spcAft>
                          <a:spcPts val="0"/>
                        </a:spcAft>
                      </a:pPr>
                      <a:r>
                        <a:rPr lang="de-DE" sz="1200" dirty="0" smtClean="0">
                          <a:effectLst/>
                          <a:latin typeface="+mn-lt"/>
                          <a:ea typeface="Times New Roman"/>
                          <a:cs typeface="Times New Roman"/>
                        </a:rPr>
                        <a:t>9,2</a:t>
                      </a:r>
                      <a:endParaRPr lang="de-DE" sz="1200" dirty="0">
                        <a:effectLst/>
                        <a:latin typeface="+mn-lt"/>
                        <a:ea typeface="Calibri"/>
                        <a:cs typeface="Times New Roman"/>
                      </a:endParaRPr>
                    </a:p>
                  </a:txBody>
                  <a:tcPr marL="53975" marR="53975" marT="23707" marB="23707"/>
                </a:tc>
                <a:tc gridSpan="2">
                  <a:txBody>
                    <a:bodyPr/>
                    <a:lstStyle/>
                    <a:p>
                      <a:pPr algn="ctr"/>
                      <a:r>
                        <a:rPr lang="de-DE" sz="1200" kern="1200" dirty="0" smtClean="0">
                          <a:solidFill>
                            <a:schemeClr val="dk1"/>
                          </a:solidFill>
                          <a:effectLst/>
                          <a:latin typeface="+mn-lt"/>
                          <a:ea typeface="+mn-ea"/>
                          <a:cs typeface="+mn-cs"/>
                        </a:rPr>
                        <a:t>im ersten Jahr seiner Königsherrschaft </a:t>
                      </a:r>
                      <a:r>
                        <a:rPr lang="de-DE" sz="1200" i="1" kern="1200" dirty="0" smtClean="0">
                          <a:solidFill>
                            <a:srgbClr val="0000FF"/>
                          </a:solidFill>
                          <a:effectLst/>
                          <a:latin typeface="+mn-lt"/>
                          <a:ea typeface="+mn-ea"/>
                          <a:cs typeface="+mn-cs"/>
                        </a:rPr>
                        <a:t>achtete</a:t>
                      </a:r>
                      <a:r>
                        <a:rPr lang="de-DE" sz="1200" kern="1200" dirty="0" smtClean="0">
                          <a:solidFill>
                            <a:srgbClr val="0000FF"/>
                          </a:solidFill>
                          <a:effectLst/>
                          <a:latin typeface="+mn-lt"/>
                          <a:ea typeface="+mn-ea"/>
                          <a:cs typeface="+mn-cs"/>
                        </a:rPr>
                        <a:t> </a:t>
                      </a:r>
                      <a:r>
                        <a:rPr lang="de-DE" sz="1200" kern="1200" dirty="0" smtClean="0">
                          <a:solidFill>
                            <a:schemeClr val="dk1"/>
                          </a:solidFill>
                          <a:effectLst/>
                          <a:latin typeface="+mn-lt"/>
                          <a:ea typeface="+mn-ea"/>
                          <a:cs typeface="+mn-cs"/>
                        </a:rPr>
                        <a:t>ich, Daniel,</a:t>
                      </a:r>
                    </a:p>
                    <a:p>
                      <a:pPr algn="ctr"/>
                      <a:r>
                        <a:rPr lang="de-DE" sz="1200" kern="1200" dirty="0" smtClean="0">
                          <a:solidFill>
                            <a:schemeClr val="dk1"/>
                          </a:solidFill>
                          <a:effectLst/>
                          <a:latin typeface="+mn-lt"/>
                          <a:ea typeface="+mn-ea"/>
                          <a:cs typeface="+mn-cs"/>
                        </a:rPr>
                        <a:t>in den Bücherrollen [Jeremias] auf die Zahl der Jahre</a:t>
                      </a:r>
                    </a:p>
                  </a:txBody>
                  <a:tcPr marL="91441" marR="91441" marT="60963" marB="60963"/>
                </a:tc>
                <a:tc hMerge="1">
                  <a:txBody>
                    <a:bodyPr/>
                    <a:lstStyle/>
                    <a:p>
                      <a:pPr>
                        <a:lnSpc>
                          <a:spcPct val="120000"/>
                        </a:lnSpc>
                        <a:spcAft>
                          <a:spcPts val="0"/>
                        </a:spcAft>
                      </a:pPr>
                      <a:endParaRPr lang="de-DE" sz="900" dirty="0">
                        <a:effectLst/>
                        <a:latin typeface="+mn-lt"/>
                        <a:ea typeface="Calibri"/>
                        <a:cs typeface="Times New Roman"/>
                      </a:endParaRPr>
                    </a:p>
                  </a:txBody>
                  <a:tcPr marL="53975" marR="53975" marT="17780" marB="17780"/>
                </a:tc>
                <a:extLst>
                  <a:ext uri="{0D108BD9-81ED-4DB2-BD59-A6C34878D82A}">
                    <a16:rowId xmlns:a16="http://schemas.microsoft.com/office/drawing/2014/main" val="10010"/>
                  </a:ext>
                </a:extLst>
              </a:tr>
              <a:tr h="486000">
                <a:tc>
                  <a:txBody>
                    <a:bodyPr/>
                    <a:lstStyle/>
                    <a:p>
                      <a:pPr>
                        <a:lnSpc>
                          <a:spcPct val="120000"/>
                        </a:lnSpc>
                        <a:spcAft>
                          <a:spcPts val="0"/>
                        </a:spcAft>
                      </a:pPr>
                      <a:r>
                        <a:rPr lang="de-DE" sz="1200" dirty="0">
                          <a:effectLst/>
                          <a:latin typeface="+mn-lt"/>
                          <a:ea typeface="Times New Roman"/>
                          <a:cs typeface="Times New Roman"/>
                        </a:rPr>
                        <a:t>9,21 </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da … rührte mich der Mann Gabriel an, den ich am Anfang im </a:t>
                      </a:r>
                      <a:r>
                        <a:rPr lang="de-DE" sz="1200" b="1" dirty="0">
                          <a:effectLst/>
                          <a:latin typeface="+mn-lt"/>
                          <a:ea typeface="Times New Roman"/>
                          <a:cs typeface="Times New Roman"/>
                        </a:rPr>
                        <a:t>Gesicht</a:t>
                      </a:r>
                      <a:r>
                        <a:rPr lang="de-DE" sz="1200" dirty="0">
                          <a:effectLst/>
                          <a:latin typeface="+mn-lt"/>
                          <a:ea typeface="Times New Roman"/>
                          <a:cs typeface="Times New Roman"/>
                        </a:rPr>
                        <a:t> (evtl. </a:t>
                      </a:r>
                      <a:r>
                        <a:rPr lang="de-DE" sz="1200" dirty="0" smtClean="0">
                          <a:effectLst/>
                          <a:latin typeface="+mn-lt"/>
                          <a:ea typeface="Times New Roman"/>
                          <a:cs typeface="Times New Roman"/>
                        </a:rPr>
                        <a:t>Dan </a:t>
                      </a:r>
                      <a:r>
                        <a:rPr lang="de-DE" sz="1200" dirty="0">
                          <a:effectLst/>
                          <a:latin typeface="+mn-lt"/>
                          <a:ea typeface="Times New Roman"/>
                          <a:cs typeface="Times New Roman"/>
                        </a:rPr>
                        <a:t>7,16) gesehen </a:t>
                      </a:r>
                      <a:r>
                        <a:rPr lang="de-DE" sz="1200" dirty="0" smtClean="0">
                          <a:effectLst/>
                          <a:latin typeface="+mn-lt"/>
                          <a:ea typeface="Times New Roman"/>
                          <a:cs typeface="Times New Roman"/>
                        </a:rPr>
                        <a:t>hatte</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11"/>
                  </a:ext>
                </a:extLst>
              </a:tr>
              <a:tr h="900000">
                <a:tc>
                  <a:txBody>
                    <a:bodyPr/>
                    <a:lstStyle/>
                    <a:p>
                      <a:pPr>
                        <a:lnSpc>
                          <a:spcPct val="120000"/>
                        </a:lnSpc>
                        <a:spcAft>
                          <a:spcPts val="0"/>
                        </a:spcAft>
                      </a:pPr>
                      <a:r>
                        <a:rPr lang="de-DE" sz="1200" dirty="0">
                          <a:effectLst/>
                          <a:latin typeface="+mn-lt"/>
                          <a:ea typeface="Times New Roman"/>
                          <a:cs typeface="Times New Roman"/>
                        </a:rPr>
                        <a:t>9,22.23</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 </a:t>
                      </a:r>
                      <a:endParaRPr lang="de-DE" sz="1200" dirty="0">
                        <a:effectLst/>
                        <a:latin typeface="+mn-lt"/>
                        <a:ea typeface="Calibri"/>
                        <a:cs typeface="Times New Roman"/>
                      </a:endParaRPr>
                    </a:p>
                  </a:txBody>
                  <a:tcPr marL="53975" marR="53975" marT="23707" marB="23707"/>
                </a:tc>
                <a:tc>
                  <a:txBody>
                    <a:bodyPr/>
                    <a:lstStyle/>
                    <a:p>
                      <a:pPr>
                        <a:lnSpc>
                          <a:spcPct val="120000"/>
                        </a:lnSpc>
                        <a:spcAft>
                          <a:spcPts val="0"/>
                        </a:spcAft>
                      </a:pPr>
                      <a:r>
                        <a:rPr lang="de-DE" sz="1200" dirty="0">
                          <a:effectLst/>
                          <a:latin typeface="+mn-lt"/>
                          <a:ea typeface="Times New Roman"/>
                          <a:cs typeface="Times New Roman"/>
                        </a:rPr>
                        <a:t>„Daniel, jetzt bin ich ausgegangen, um dich </a:t>
                      </a:r>
                      <a:r>
                        <a:rPr lang="de-DE" sz="1200" i="1" dirty="0">
                          <a:solidFill>
                            <a:srgbClr val="0000FF"/>
                          </a:solidFill>
                          <a:effectLst/>
                          <a:latin typeface="+mn-lt"/>
                          <a:ea typeface="Times New Roman"/>
                          <a:cs typeface="Times New Roman"/>
                        </a:rPr>
                        <a:t>Verständnis</a:t>
                      </a:r>
                      <a:r>
                        <a:rPr lang="de-DE" sz="1200" dirty="0">
                          <a:solidFill>
                            <a:srgbClr val="0000FF"/>
                          </a:solidFill>
                          <a:effectLst/>
                          <a:latin typeface="+mn-lt"/>
                          <a:ea typeface="Times New Roman"/>
                          <a:cs typeface="Times New Roman"/>
                        </a:rPr>
                        <a:t> </a:t>
                      </a:r>
                      <a:r>
                        <a:rPr lang="de-DE" sz="1200" dirty="0">
                          <a:effectLst/>
                          <a:latin typeface="+mn-lt"/>
                          <a:ea typeface="Times New Roman"/>
                          <a:cs typeface="Times New Roman"/>
                        </a:rPr>
                        <a:t>zu </a:t>
                      </a:r>
                      <a:r>
                        <a:rPr lang="de-DE" sz="1200" dirty="0" smtClean="0">
                          <a:effectLst/>
                          <a:latin typeface="+mn-lt"/>
                          <a:ea typeface="Times New Roman"/>
                          <a:cs typeface="Times New Roman"/>
                        </a:rPr>
                        <a:t>lehren.</a:t>
                      </a:r>
                      <a:r>
                        <a:rPr lang="de-DE" sz="1200" baseline="0" dirty="0" smtClean="0">
                          <a:effectLst/>
                          <a:latin typeface="+mn-lt"/>
                          <a:ea typeface="Times New Roman"/>
                          <a:cs typeface="Times New Roman"/>
                        </a:rPr>
                        <a:t> </a:t>
                      </a:r>
                      <a:r>
                        <a:rPr lang="de-DE" sz="1200" dirty="0" smtClean="0">
                          <a:effectLst/>
                          <a:latin typeface="+mn-lt"/>
                          <a:ea typeface="Times New Roman"/>
                          <a:cs typeface="Times New Roman"/>
                        </a:rPr>
                        <a:t>Am </a:t>
                      </a:r>
                      <a:r>
                        <a:rPr lang="de-DE" sz="1200" dirty="0">
                          <a:effectLst/>
                          <a:latin typeface="+mn-lt"/>
                          <a:ea typeface="Times New Roman"/>
                          <a:cs typeface="Times New Roman"/>
                        </a:rPr>
                        <a:t>Anfang deines Flehens ist ein Wort ergangen, und ich bin gekommen, um es dir mitzuteilen. </a:t>
                      </a:r>
                      <a:r>
                        <a:rPr lang="de-DE" sz="1200" dirty="0" smtClean="0">
                          <a:effectLst/>
                          <a:latin typeface="+mn-lt"/>
                          <a:ea typeface="Times New Roman"/>
                          <a:cs typeface="Times New Roman"/>
                        </a:rPr>
                        <a:t>… So </a:t>
                      </a:r>
                      <a:r>
                        <a:rPr lang="de-DE" sz="1200" i="1" dirty="0">
                          <a:solidFill>
                            <a:srgbClr val="0000FF"/>
                          </a:solidFill>
                          <a:effectLst/>
                          <a:latin typeface="+mn-lt"/>
                          <a:ea typeface="Times New Roman"/>
                          <a:cs typeface="Times New Roman"/>
                        </a:rPr>
                        <a:t>achte</a:t>
                      </a:r>
                      <a:r>
                        <a:rPr lang="de-DE" sz="1200" dirty="0">
                          <a:solidFill>
                            <a:srgbClr val="0000FF"/>
                          </a:solidFill>
                          <a:effectLst/>
                          <a:latin typeface="+mn-lt"/>
                          <a:ea typeface="Times New Roman"/>
                          <a:cs typeface="Times New Roman"/>
                        </a:rPr>
                        <a:t> </a:t>
                      </a:r>
                      <a:r>
                        <a:rPr lang="de-DE" sz="1200" dirty="0">
                          <a:effectLst/>
                          <a:latin typeface="+mn-lt"/>
                          <a:ea typeface="Times New Roman"/>
                          <a:cs typeface="Times New Roman"/>
                        </a:rPr>
                        <a:t>nun auf das Wort und </a:t>
                      </a:r>
                      <a:r>
                        <a:rPr lang="de-DE" sz="1200" i="1" dirty="0">
                          <a:solidFill>
                            <a:srgbClr val="0000FF"/>
                          </a:solidFill>
                          <a:effectLst/>
                          <a:latin typeface="+mn-lt"/>
                          <a:ea typeface="Times New Roman"/>
                          <a:cs typeface="Times New Roman"/>
                        </a:rPr>
                        <a:t>verstehe</a:t>
                      </a:r>
                      <a:r>
                        <a:rPr lang="de-DE" sz="1200" dirty="0">
                          <a:solidFill>
                            <a:srgbClr val="0000FF"/>
                          </a:solidFill>
                          <a:effectLst/>
                          <a:latin typeface="+mn-lt"/>
                          <a:ea typeface="Times New Roman"/>
                          <a:cs typeface="Times New Roman"/>
                        </a:rPr>
                        <a:t> </a:t>
                      </a:r>
                      <a:r>
                        <a:rPr lang="de-DE" sz="1200" dirty="0">
                          <a:effectLst/>
                          <a:latin typeface="+mn-lt"/>
                          <a:ea typeface="Times New Roman"/>
                          <a:cs typeface="Times New Roman"/>
                        </a:rPr>
                        <a:t>die </a:t>
                      </a:r>
                      <a:r>
                        <a:rPr lang="de-DE" sz="1200" b="1" dirty="0">
                          <a:effectLst/>
                          <a:latin typeface="+mn-lt"/>
                          <a:ea typeface="Times New Roman"/>
                          <a:cs typeface="Times New Roman"/>
                        </a:rPr>
                        <a:t>Erscheinung</a:t>
                      </a:r>
                      <a:r>
                        <a:rPr lang="de-DE" sz="1200" dirty="0">
                          <a:effectLst/>
                          <a:latin typeface="+mn-lt"/>
                          <a:ea typeface="Times New Roman"/>
                          <a:cs typeface="Times New Roman"/>
                        </a:rPr>
                        <a:t>:“</a:t>
                      </a:r>
                      <a:endParaRPr lang="de-DE" sz="1200" dirty="0">
                        <a:effectLst/>
                        <a:latin typeface="+mn-lt"/>
                        <a:ea typeface="Calibri"/>
                        <a:cs typeface="Times New Roman"/>
                      </a:endParaRPr>
                    </a:p>
                  </a:txBody>
                  <a:tcPr marL="53975" marR="53975" marT="23707" marB="23707"/>
                </a:tc>
                <a:extLst>
                  <a:ext uri="{0D108BD9-81ED-4DB2-BD59-A6C34878D82A}">
                    <a16:rowId xmlns:a16="http://schemas.microsoft.com/office/drawing/2014/main" val="10012"/>
                  </a:ext>
                </a:extLst>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00355" name="Rectangle 2"/>
          <p:cNvSpPr>
            <a:spLocks noGrp="1" noChangeArrowheads="1"/>
          </p:cNvSpPr>
          <p:nvPr>
            <p:ph type="title"/>
          </p:nvPr>
        </p:nvSpPr>
        <p:spPr/>
        <p:txBody>
          <a:bodyPr/>
          <a:lstStyle/>
          <a:p>
            <a:pPr eaLnBrk="1" hangingPunct="1"/>
            <a:r>
              <a:rPr lang="de-DE" altLang="de-DE" dirty="0"/>
              <a:t>(S3) </a:t>
            </a:r>
            <a:r>
              <a:rPr lang="de-AT" altLang="de-DE" dirty="0"/>
              <a:t>Erkenne, die Verbindung von Da 9 mit Da </a:t>
            </a:r>
            <a:r>
              <a:rPr lang="de-AT" altLang="de-DE" dirty="0" smtClean="0"/>
              <a:t>8</a:t>
            </a:r>
            <a:endParaRPr lang="en-US" altLang="de-DE" dirty="0" smtClean="0"/>
          </a:p>
        </p:txBody>
      </p:sp>
      <p:sp>
        <p:nvSpPr>
          <p:cNvPr id="100356"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Verbindung mit Da 9</a:t>
            </a:r>
          </a:p>
          <a:p>
            <a:pPr lvl="1" eaLnBrk="1" hangingPunct="1"/>
            <a:r>
              <a:rPr lang="de-DE" altLang="de-DE" dirty="0" smtClean="0"/>
              <a:t>„verstehen“</a:t>
            </a:r>
          </a:p>
          <a:p>
            <a:pPr lvl="1" eaLnBrk="1" hangingPunct="1"/>
            <a:r>
              <a:rPr lang="de-DE" altLang="de-DE" dirty="0" smtClean="0"/>
              <a:t>Da 9,21-23</a:t>
            </a:r>
          </a:p>
          <a:p>
            <a:pPr lvl="1" eaLnBrk="1" hangingPunct="1"/>
            <a:r>
              <a:rPr lang="de-DE" altLang="de-DE" dirty="0" smtClean="0"/>
              <a:t>Thema: Heiliges Volk und Heiligtum</a:t>
            </a:r>
          </a:p>
          <a:p>
            <a:pPr eaLnBrk="1" hangingPunct="1"/>
            <a:r>
              <a:rPr lang="de-DE" altLang="de-DE" dirty="0" smtClean="0"/>
              <a:t>Zeit: 70 Wochen „zugeteilt“ in Da 9,24a</a:t>
            </a:r>
          </a:p>
          <a:p>
            <a:pPr lvl="1" eaLnBrk="1" hangingPunct="1"/>
            <a:r>
              <a:rPr lang="de-AT" altLang="de-DE" dirty="0"/>
              <a:t>v</a:t>
            </a:r>
            <a:r>
              <a:rPr lang="de-AT" altLang="de-DE" dirty="0" smtClean="0"/>
              <a:t>on den längeren 2300 AM</a:t>
            </a:r>
            <a:endParaRPr lang="de-DE" altLang="de-DE" dirty="0" smtClean="0"/>
          </a:p>
        </p:txBody>
      </p:sp>
    </p:spTree>
    <p:extLst>
      <p:ext uri="{BB962C8B-B14F-4D97-AF65-F5344CB8AC3E}">
        <p14:creationId xmlns:p14="http://schemas.microsoft.com/office/powerpoint/2010/main" val="23936583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Vorkommen von „verstehen“ (Hebr. </a:t>
            </a:r>
            <a:r>
              <a:rPr lang="de-DE" altLang="de-DE" i="1" dirty="0" smtClean="0"/>
              <a:t>bin</a:t>
            </a:r>
            <a:r>
              <a:rPr lang="de-DE" altLang="de-DE" dirty="0" smtClean="0"/>
              <a:t>)</a:t>
            </a:r>
            <a:endParaRPr lang="de-DE" dirty="0"/>
          </a:p>
        </p:txBody>
      </p:sp>
      <p:graphicFrame>
        <p:nvGraphicFramePr>
          <p:cNvPr id="3" name="Group 196"/>
          <p:cNvGraphicFramePr>
            <a:graphicFrameLocks/>
          </p:cNvGraphicFramePr>
          <p:nvPr/>
        </p:nvGraphicFramePr>
        <p:xfrm>
          <a:off x="611188" y="1481138"/>
          <a:ext cx="8001000" cy="5184780"/>
        </p:xfrm>
        <a:graphic>
          <a:graphicData uri="http://schemas.openxmlformats.org/drawingml/2006/table">
            <a:tbl>
              <a:tblPr/>
              <a:tblGrid>
                <a:gridCol w="936476">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1916162">
                  <a:extLst>
                    <a:ext uri="{9D8B030D-6E8A-4147-A177-3AD203B41FA5}">
                      <a16:colId xmlns:a16="http://schemas.microsoft.com/office/drawing/2014/main" val="20002"/>
                    </a:ext>
                  </a:extLst>
                </a:gridCol>
                <a:gridCol w="3132138">
                  <a:extLst>
                    <a:ext uri="{9D8B030D-6E8A-4147-A177-3AD203B41FA5}">
                      <a16:colId xmlns:a16="http://schemas.microsoft.com/office/drawing/2014/main" val="20003"/>
                    </a:ext>
                  </a:extLst>
                </a:gridCol>
              </a:tblGrid>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1" i="0" u="none" strike="noStrike" cap="none" normalizeH="0" baseline="0" dirty="0" smtClean="0">
                          <a:ln>
                            <a:noFill/>
                          </a:ln>
                          <a:solidFill>
                            <a:schemeClr val="accent2"/>
                          </a:solidFill>
                          <a:effectLst/>
                          <a:latin typeface="Humanst521 BT" pitchFamily="34" charset="0"/>
                        </a:rPr>
                        <a:t>Text</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1" i="0" u="none" strike="noStrike" cap="none" normalizeH="0" baseline="0" dirty="0" smtClean="0">
                          <a:ln>
                            <a:noFill/>
                          </a:ln>
                          <a:solidFill>
                            <a:schemeClr val="accent2"/>
                          </a:solidFill>
                          <a:effectLst/>
                          <a:latin typeface="Humanst521 BT" pitchFamily="34" charset="0"/>
                        </a:rPr>
                        <a:t>Bedeutung</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1" i="0" u="none" strike="noStrike" cap="none" normalizeH="0" baseline="0" dirty="0" smtClean="0">
                          <a:ln>
                            <a:noFill/>
                          </a:ln>
                          <a:solidFill>
                            <a:schemeClr val="accent2"/>
                          </a:solidFill>
                          <a:effectLst/>
                          <a:latin typeface="Humanst521 BT" pitchFamily="34" charset="0"/>
                        </a:rPr>
                        <a:t>Wer versteht?</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1" i="0" u="none" strike="noStrike" cap="none" normalizeH="0" baseline="0" dirty="0" smtClean="0">
                          <a:ln>
                            <a:noFill/>
                          </a:ln>
                          <a:solidFill>
                            <a:schemeClr val="accent2"/>
                          </a:solidFill>
                          <a:effectLst/>
                          <a:latin typeface="Humanst521 BT" pitchFamily="34" charset="0"/>
                        </a:rPr>
                        <a:t>Objekt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8,5</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achtgeben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Vision des Widders</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8,15</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Verständnis</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Vision (</a:t>
                      </a:r>
                      <a:r>
                        <a:rPr kumimoji="0" lang="de-DE" sz="1900" b="0" i="1" u="none" strike="noStrike" cap="none" normalizeH="0" baseline="0" dirty="0" err="1" smtClean="0">
                          <a:ln>
                            <a:noFill/>
                          </a:ln>
                          <a:solidFill>
                            <a:schemeClr val="tx1"/>
                          </a:solidFill>
                          <a:effectLst/>
                          <a:latin typeface="Humanst521 BT" pitchFamily="34" charset="0"/>
                        </a:rPr>
                        <a:t>chazon</a:t>
                      </a:r>
                      <a:r>
                        <a:rPr kumimoji="0" lang="de-DE" sz="1900" b="0" i="0" u="none" strike="noStrike" cap="none" normalizeH="0" baseline="0" dirty="0" smtClean="0">
                          <a:ln>
                            <a:noFill/>
                          </a:ln>
                          <a:solidFill>
                            <a:schemeClr val="tx1"/>
                          </a:solidFill>
                          <a:effectLst/>
                          <a:latin typeface="Humanst521 BT" pitchFamily="34" charset="0"/>
                        </a:rPr>
                        <a: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8,16</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verstehen lassen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Gesehene (</a:t>
                      </a:r>
                      <a:r>
                        <a:rPr kumimoji="0" lang="de-DE" sz="1900" b="0" i="1" u="none" strike="noStrike" cap="none" normalizeH="0" baseline="0" dirty="0" err="1" smtClean="0">
                          <a:ln>
                            <a:noFill/>
                          </a:ln>
                          <a:solidFill>
                            <a:schemeClr val="tx1"/>
                          </a:solidFill>
                          <a:effectLst/>
                          <a:latin typeface="Humanst521 BT" pitchFamily="34" charset="0"/>
                        </a:rPr>
                        <a:t>mareh</a:t>
                      </a:r>
                      <a:r>
                        <a:rPr kumimoji="0" lang="de-DE" sz="1900" b="0" i="0" u="none" strike="noStrike" cap="none" normalizeH="0" baseline="0" dirty="0" smtClean="0">
                          <a:ln>
                            <a:noFill/>
                          </a:ln>
                          <a:solidFill>
                            <a:schemeClr val="tx1"/>
                          </a:solidFill>
                          <a:effectLst/>
                          <a:latin typeface="Humanst521 BT" pitchFamily="34" charset="0"/>
                        </a:rPr>
                        <a: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8,17</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verstehen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Vision ist für die Endzeit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8,23</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verstehen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König/Horn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Rätsel</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8,27</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nicht verstehen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Erscheinung (</a:t>
                      </a:r>
                      <a:r>
                        <a:rPr kumimoji="0" lang="de-DE" sz="1900" b="0" i="1" u="none" strike="noStrike" cap="none" normalizeH="0" baseline="0" dirty="0" err="1" smtClean="0">
                          <a:ln>
                            <a:noFill/>
                          </a:ln>
                          <a:solidFill>
                            <a:schemeClr val="tx1"/>
                          </a:solidFill>
                          <a:effectLst/>
                          <a:latin typeface="Humanst521 BT" pitchFamily="34" charset="0"/>
                        </a:rPr>
                        <a:t>mareh</a:t>
                      </a:r>
                      <a:r>
                        <a:rPr kumimoji="0" lang="de-DE" sz="1900" b="0" i="0" u="none" strike="noStrike" cap="none" normalizeH="0" baseline="0" dirty="0" smtClean="0">
                          <a:ln>
                            <a:noFill/>
                          </a:ln>
                          <a:solidFill>
                            <a:schemeClr val="tx1"/>
                          </a:solidFill>
                          <a:effectLst/>
                          <a:latin typeface="Humanst521 BT" pitchFamily="34" charset="0"/>
                        </a:rPr>
                        <a: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9,2</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achtgeben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Bücher und Jahreszahlen</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9,22a</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verstehen lassen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rgbClr val="000000"/>
                          </a:solidFill>
                          <a:effectLst/>
                          <a:latin typeface="Humanst521 BT" pitchFamily="34" charset="0"/>
                        </a:rPr>
                        <a:t>— </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9,22d</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Verständnis</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rgbClr val="000000"/>
                          </a:solidFill>
                          <a:effectLst/>
                          <a:latin typeface="Humanst521 BT" pitchFamily="34" charset="0"/>
                        </a:rPr>
                        <a: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9,23d</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verstehen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Wort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3206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9,23e</a:t>
                      </a:r>
                    </a:p>
                  </a:txBody>
                  <a:tcPr marT="45730" marB="45730"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verstehen</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Daniel</a:t>
                      </a:r>
                    </a:p>
                  </a:txBody>
                  <a:tcPr marT="45730" marB="4573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de-DE" sz="1900" b="0" i="0" u="none" strike="noStrike" cap="none" normalizeH="0" baseline="0" dirty="0" smtClean="0">
                          <a:ln>
                            <a:noFill/>
                          </a:ln>
                          <a:solidFill>
                            <a:schemeClr val="tx1"/>
                          </a:solidFill>
                          <a:effectLst/>
                          <a:latin typeface="Humanst521 BT" pitchFamily="34" charset="0"/>
                        </a:rPr>
                        <a:t>Vision (</a:t>
                      </a:r>
                      <a:r>
                        <a:rPr kumimoji="0" lang="de-DE" sz="1900" b="0" i="1" u="none" strike="noStrike" cap="none" normalizeH="0" baseline="0" dirty="0" err="1" smtClean="0">
                          <a:ln>
                            <a:noFill/>
                          </a:ln>
                          <a:solidFill>
                            <a:schemeClr val="tx1"/>
                          </a:solidFill>
                          <a:effectLst/>
                          <a:latin typeface="Humanst521 BT" pitchFamily="34" charset="0"/>
                        </a:rPr>
                        <a:t>mareh</a:t>
                      </a:r>
                      <a:r>
                        <a:rPr kumimoji="0" lang="de-DE" sz="1900" b="0" i="0" u="none" strike="noStrike" cap="none" normalizeH="0" baseline="0" dirty="0" smtClean="0">
                          <a:ln>
                            <a:noFill/>
                          </a:ln>
                          <a:solidFill>
                            <a:schemeClr val="tx1"/>
                          </a:solidFill>
                          <a:effectLst/>
                          <a:latin typeface="Humanst521 BT" pitchFamily="34" charset="0"/>
                        </a:rPr>
                        <a:t>)</a:t>
                      </a:r>
                    </a:p>
                  </a:txBody>
                  <a:tcPr marT="45730" marB="45730"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897316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00355" name="Rectangle 2"/>
          <p:cNvSpPr>
            <a:spLocks noGrp="1" noChangeArrowheads="1"/>
          </p:cNvSpPr>
          <p:nvPr>
            <p:ph type="title"/>
          </p:nvPr>
        </p:nvSpPr>
        <p:spPr/>
        <p:txBody>
          <a:bodyPr/>
          <a:lstStyle/>
          <a:p>
            <a:pPr eaLnBrk="1" hangingPunct="1"/>
            <a:r>
              <a:rPr lang="de-DE" altLang="de-DE" dirty="0" smtClean="0"/>
              <a:t>(</a:t>
            </a:r>
            <a:r>
              <a:rPr lang="de-DE" altLang="de-DE" dirty="0"/>
              <a:t>S4) </a:t>
            </a:r>
            <a:r>
              <a:rPr lang="de-AT" altLang="de-DE" dirty="0"/>
              <a:t>Identifiziere den Beginn der 70 </a:t>
            </a:r>
            <a:r>
              <a:rPr lang="de-AT" altLang="de-DE" dirty="0" smtClean="0"/>
              <a:t>Wochen</a:t>
            </a:r>
            <a:endParaRPr lang="en-US" altLang="de-DE" dirty="0" smtClean="0"/>
          </a:p>
        </p:txBody>
      </p:sp>
      <p:sp>
        <p:nvSpPr>
          <p:cNvPr id="100356"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Beginn der 70 Wochen = Beginn der Abend-Morgen 2300</a:t>
            </a:r>
          </a:p>
          <a:p>
            <a:pPr lvl="1" eaLnBrk="1" hangingPunct="1"/>
            <a:r>
              <a:rPr lang="de-DE" altLang="de-DE" dirty="0" smtClean="0"/>
              <a:t>Befehl Jerusalem aufzubauen</a:t>
            </a:r>
          </a:p>
          <a:p>
            <a:pPr lvl="1" eaLnBrk="1" hangingPunct="1"/>
            <a:r>
              <a:rPr lang="de-DE" altLang="de-DE" dirty="0" smtClean="0"/>
              <a:t>Befehl des </a:t>
            </a:r>
            <a:r>
              <a:rPr lang="de-DE" altLang="de-DE" dirty="0" err="1" smtClean="0"/>
              <a:t>Artaxerxes</a:t>
            </a:r>
            <a:r>
              <a:rPr lang="de-DE" altLang="de-DE" dirty="0" smtClean="0"/>
              <a:t> I. in seinem 7. Jahr: 458-457 v. Chr.</a:t>
            </a:r>
          </a:p>
          <a:p>
            <a:pPr lvl="1" eaLnBrk="1" hangingPunct="1"/>
            <a:endParaRPr lang="de-AT" altLang="de-DE" dirty="0"/>
          </a:p>
          <a:p>
            <a:pPr lvl="1" eaLnBrk="1" hangingPunct="1"/>
            <a:endParaRPr lang="de-DE" altLang="de-DE"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de-DE" altLang="de-DE" smtClean="0"/>
              <a:t>Wie gehen wir vor?</a:t>
            </a:r>
          </a:p>
        </p:txBody>
      </p:sp>
      <p:sp>
        <p:nvSpPr>
          <p:cNvPr id="6147" name="Inhaltsplatzhalter 2"/>
          <p:cNvSpPr>
            <a:spLocks noGrp="1"/>
          </p:cNvSpPr>
          <p:nvPr>
            <p:ph idx="1"/>
          </p:nvPr>
        </p:nvSpPr>
        <p:spPr/>
        <p:txBody>
          <a:bodyPr/>
          <a:lstStyle/>
          <a:p>
            <a:pPr eaLnBrk="1" hangingPunct="1"/>
            <a:r>
              <a:rPr lang="de-DE" altLang="de-DE" dirty="0" smtClean="0"/>
              <a:t>Weitwinkel-Perspektive</a:t>
            </a:r>
          </a:p>
          <a:p>
            <a:pPr lvl="1" eaLnBrk="1" hangingPunct="1"/>
            <a:r>
              <a:rPr lang="de-DE" altLang="de-DE" dirty="0" smtClean="0"/>
              <a:t>Das Buch Daniel</a:t>
            </a:r>
          </a:p>
          <a:p>
            <a:pPr eaLnBrk="1" hangingPunct="1"/>
            <a:r>
              <a:rPr lang="de-DE" altLang="de-DE" dirty="0" smtClean="0"/>
              <a:t>Text von Da 8,9-14</a:t>
            </a:r>
          </a:p>
          <a:p>
            <a:pPr lvl="1" eaLnBrk="1" hangingPunct="1"/>
            <a:r>
              <a:rPr lang="de-DE" altLang="de-DE" dirty="0" smtClean="0"/>
              <a:t>Textorientierte Analyse der Highlights („Kernfragen“) von Da 8,9-14</a:t>
            </a:r>
          </a:p>
          <a:p>
            <a:pPr eaLnBrk="1" hangingPunct="1"/>
            <a:r>
              <a:rPr lang="de-DE" altLang="de-DE" dirty="0" smtClean="0"/>
              <a:t>Daniel 8,14 selbst</a:t>
            </a:r>
          </a:p>
          <a:p>
            <a:pPr lvl="1" eaLnBrk="1" hangingPunct="1"/>
            <a:r>
              <a:rPr lang="de-DE" altLang="de-DE" dirty="0"/>
              <a:t>Zeit: Wie kommt man aufs Jahr 1844?</a:t>
            </a:r>
          </a:p>
          <a:p>
            <a:pPr lvl="1" eaLnBrk="1" hangingPunct="1"/>
            <a:r>
              <a:rPr lang="de-DE" altLang="de-DE" dirty="0"/>
              <a:t>Ereignis: Was passiert seit 1844?</a:t>
            </a:r>
          </a:p>
          <a:p>
            <a:pPr lvl="1" eaLnBrk="1" hangingPunct="1"/>
            <a:r>
              <a:rPr lang="de-DE" altLang="de-DE" dirty="0"/>
              <a:t>Bedeutung: Warum ist das so wichtig?</a:t>
            </a:r>
            <a:endParaRPr lang="de-DE" altLang="de-DE" dirty="0" smtClean="0"/>
          </a:p>
          <a:p>
            <a:pPr eaLnBrk="1" hangingPunct="1"/>
            <a:r>
              <a:rPr lang="de-DE" altLang="de-DE" dirty="0" smtClean="0"/>
              <a:t>Dialog</a:t>
            </a:r>
          </a:p>
          <a:p>
            <a:endParaRPr lang="de-DE" dirty="0"/>
          </a:p>
        </p:txBody>
      </p:sp>
      <p:sp>
        <p:nvSpPr>
          <p:cNvPr id="4" name="Fußzeilenplatzhalter 3"/>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el 6"/>
          <p:cNvSpPr>
            <a:spLocks noGrp="1"/>
          </p:cNvSpPr>
          <p:nvPr>
            <p:ph type="title"/>
          </p:nvPr>
        </p:nvSpPr>
        <p:spPr/>
        <p:txBody>
          <a:bodyPr/>
          <a:lstStyle/>
          <a:p>
            <a:r>
              <a:rPr lang="de-DE" altLang="de-DE" i="1" smtClean="0"/>
              <a:t>Die vier Erlasse der persischen Könige</a:t>
            </a:r>
            <a:br>
              <a:rPr lang="de-DE" altLang="de-DE" i="1" smtClean="0"/>
            </a:br>
            <a:r>
              <a:rPr lang="de-DE" altLang="de-DE" i="1" smtClean="0"/>
              <a:t>aus Esra-Nehemia</a:t>
            </a:r>
            <a:endParaRPr lang="de-DE" altLang="de-DE" smtClean="0"/>
          </a:p>
        </p:txBody>
      </p:sp>
      <p:graphicFrame>
        <p:nvGraphicFramePr>
          <p:cNvPr id="9" name="Tabellenplatzhalter 8"/>
          <p:cNvGraphicFramePr>
            <a:graphicFrameLocks noGrp="1"/>
          </p:cNvGraphicFramePr>
          <p:nvPr>
            <p:ph idx="1"/>
          </p:nvPr>
        </p:nvGraphicFramePr>
        <p:xfrm>
          <a:off x="566738" y="1646238"/>
          <a:ext cx="8001002" cy="4270376"/>
        </p:xfrm>
        <a:graphic>
          <a:graphicData uri="http://schemas.openxmlformats.org/drawingml/2006/table">
            <a:tbl>
              <a:tblPr firstRow="1" bandRow="1">
                <a:tableStyleId>{5C22544A-7EE6-4342-B048-85BDC9FD1C3A}</a:tableStyleId>
              </a:tblPr>
              <a:tblGrid>
                <a:gridCol w="620886">
                  <a:extLst>
                    <a:ext uri="{9D8B030D-6E8A-4147-A177-3AD203B41FA5}">
                      <a16:colId xmlns:a16="http://schemas.microsoft.com/office/drawing/2014/main" val="20000"/>
                    </a:ext>
                  </a:extLst>
                </a:gridCol>
                <a:gridCol w="1845029">
                  <a:extLst>
                    <a:ext uri="{9D8B030D-6E8A-4147-A177-3AD203B41FA5}">
                      <a16:colId xmlns:a16="http://schemas.microsoft.com/office/drawing/2014/main" val="20001"/>
                    </a:ext>
                  </a:extLst>
                </a:gridCol>
                <a:gridCol w="1845029">
                  <a:extLst>
                    <a:ext uri="{9D8B030D-6E8A-4147-A177-3AD203B41FA5}">
                      <a16:colId xmlns:a16="http://schemas.microsoft.com/office/drawing/2014/main" val="20002"/>
                    </a:ext>
                  </a:extLst>
                </a:gridCol>
                <a:gridCol w="1845029">
                  <a:extLst>
                    <a:ext uri="{9D8B030D-6E8A-4147-A177-3AD203B41FA5}">
                      <a16:colId xmlns:a16="http://schemas.microsoft.com/office/drawing/2014/main" val="20003"/>
                    </a:ext>
                  </a:extLst>
                </a:gridCol>
                <a:gridCol w="1845029">
                  <a:extLst>
                    <a:ext uri="{9D8B030D-6E8A-4147-A177-3AD203B41FA5}">
                      <a16:colId xmlns:a16="http://schemas.microsoft.com/office/drawing/2014/main" val="20004"/>
                    </a:ext>
                  </a:extLst>
                </a:gridCol>
              </a:tblGrid>
              <a:tr h="494238">
                <a:tc>
                  <a:txBody>
                    <a:bodyPr/>
                    <a:lstStyle/>
                    <a:p>
                      <a:pPr>
                        <a:lnSpc>
                          <a:spcPct val="120000"/>
                        </a:lnSpc>
                        <a:spcAft>
                          <a:spcPts val="0"/>
                        </a:spcAft>
                      </a:pPr>
                      <a:r>
                        <a:rPr lang="de-DE" sz="1300" i="1" dirty="0">
                          <a:effectLst/>
                          <a:latin typeface="+mn-lt"/>
                          <a:ea typeface="Times New Roman"/>
                          <a:cs typeface="Times New Roman"/>
                        </a:rPr>
                        <a:t> </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1. Befehl</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2. Befehl</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3. Befehl</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4. Befehl</a:t>
                      </a:r>
                      <a:endParaRPr lang="de-DE" sz="1300" dirty="0">
                        <a:effectLst/>
                        <a:latin typeface="+mn-lt"/>
                        <a:ea typeface="Calibri"/>
                        <a:cs typeface="Times New Roman"/>
                      </a:endParaRPr>
                    </a:p>
                  </a:txBody>
                  <a:tcPr marL="68580" marR="68580" marT="48238" marB="48238"/>
                </a:tc>
                <a:extLst>
                  <a:ext uri="{0D108BD9-81ED-4DB2-BD59-A6C34878D82A}">
                    <a16:rowId xmlns:a16="http://schemas.microsoft.com/office/drawing/2014/main" val="10000"/>
                  </a:ext>
                </a:extLst>
              </a:tr>
              <a:tr h="730424">
                <a:tc>
                  <a:txBody>
                    <a:bodyPr/>
                    <a:lstStyle/>
                    <a:p>
                      <a:pPr>
                        <a:lnSpc>
                          <a:spcPct val="120000"/>
                        </a:lnSpc>
                        <a:spcAft>
                          <a:spcPts val="0"/>
                        </a:spcAft>
                      </a:pPr>
                      <a:r>
                        <a:rPr lang="de-DE" sz="1300" i="1" dirty="0">
                          <a:effectLst/>
                          <a:latin typeface="+mn-lt"/>
                          <a:ea typeface="Times New Roman"/>
                          <a:cs typeface="Times New Roman"/>
                        </a:rPr>
                        <a:t>König</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err="1">
                          <a:effectLst/>
                          <a:latin typeface="+mn-lt"/>
                          <a:ea typeface="Times New Roman"/>
                          <a:cs typeface="Times New Roman"/>
                        </a:rPr>
                        <a:t>Kyrus</a:t>
                      </a:r>
                      <a:r>
                        <a:rPr lang="de-DE" sz="1300" dirty="0">
                          <a:effectLst/>
                          <a:latin typeface="+mn-lt"/>
                          <a:ea typeface="Times New Roman"/>
                          <a:cs typeface="Times New Roman"/>
                        </a:rPr>
                        <a:t> II.</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  (559–530)</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a:effectLst/>
                          <a:latin typeface="+mn-lt"/>
                          <a:ea typeface="Times New Roman"/>
                          <a:cs typeface="Times New Roman"/>
                        </a:rPr>
                        <a:t>Darius I.</a:t>
                      </a:r>
                      <a:endParaRPr lang="de-DE" sz="1300">
                        <a:effectLst/>
                        <a:latin typeface="+mn-lt"/>
                        <a:ea typeface="Calibri"/>
                        <a:cs typeface="Times New Roman"/>
                      </a:endParaRPr>
                    </a:p>
                    <a:p>
                      <a:pPr>
                        <a:lnSpc>
                          <a:spcPct val="120000"/>
                        </a:lnSpc>
                        <a:spcAft>
                          <a:spcPts val="0"/>
                        </a:spcAft>
                      </a:pPr>
                      <a:r>
                        <a:rPr lang="de-DE" sz="1300">
                          <a:effectLst/>
                          <a:latin typeface="+mn-lt"/>
                          <a:ea typeface="Times New Roman"/>
                          <a:cs typeface="Times New Roman"/>
                        </a:rPr>
                        <a:t>  (522–486)</a:t>
                      </a:r>
                      <a:endParaRPr lang="de-DE" sz="130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err="1">
                          <a:effectLst/>
                          <a:latin typeface="+mn-lt"/>
                          <a:ea typeface="Times New Roman"/>
                          <a:cs typeface="Times New Roman"/>
                        </a:rPr>
                        <a:t>Artaxerxes</a:t>
                      </a:r>
                      <a:r>
                        <a:rPr lang="de-DE" sz="1300" dirty="0">
                          <a:effectLst/>
                          <a:latin typeface="+mn-lt"/>
                          <a:ea typeface="Times New Roman"/>
                          <a:cs typeface="Times New Roman"/>
                        </a:rPr>
                        <a:t> I</a:t>
                      </a:r>
                      <a:r>
                        <a:rPr lang="de-DE" sz="1300" dirty="0" smtClean="0">
                          <a:effectLst/>
                          <a:latin typeface="+mn-lt"/>
                          <a:ea typeface="Times New Roman"/>
                          <a:cs typeface="Times New Roman"/>
                        </a:rPr>
                        <a:t>.</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  (465/4–425/4)</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err="1">
                          <a:effectLst/>
                          <a:latin typeface="+mn-lt"/>
                          <a:ea typeface="Times New Roman"/>
                          <a:cs typeface="Times New Roman"/>
                        </a:rPr>
                        <a:t>Artaxerxes</a:t>
                      </a:r>
                      <a:r>
                        <a:rPr lang="de-DE" sz="1300" dirty="0">
                          <a:effectLst/>
                          <a:latin typeface="+mn-lt"/>
                          <a:ea typeface="Times New Roman"/>
                          <a:cs typeface="Times New Roman"/>
                        </a:rPr>
                        <a:t> I.</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  (465/4–425/4)</a:t>
                      </a:r>
                      <a:endParaRPr lang="de-DE" sz="1300" dirty="0">
                        <a:effectLst/>
                        <a:latin typeface="+mn-lt"/>
                        <a:ea typeface="Calibri"/>
                        <a:cs typeface="Times New Roman"/>
                      </a:endParaRPr>
                    </a:p>
                  </a:txBody>
                  <a:tcPr marL="68580" marR="68580" marT="48238" marB="48238"/>
                </a:tc>
                <a:extLst>
                  <a:ext uri="{0D108BD9-81ED-4DB2-BD59-A6C34878D82A}">
                    <a16:rowId xmlns:a16="http://schemas.microsoft.com/office/drawing/2014/main" val="10001"/>
                  </a:ext>
                </a:extLst>
              </a:tr>
              <a:tr h="1047397">
                <a:tc>
                  <a:txBody>
                    <a:bodyPr/>
                    <a:lstStyle/>
                    <a:p>
                      <a:pPr>
                        <a:lnSpc>
                          <a:spcPct val="120000"/>
                        </a:lnSpc>
                        <a:spcAft>
                          <a:spcPts val="0"/>
                        </a:spcAft>
                      </a:pPr>
                      <a:r>
                        <a:rPr lang="de-DE" sz="1300" i="1" dirty="0">
                          <a:effectLst/>
                          <a:latin typeface="+mn-lt"/>
                          <a:ea typeface="Times New Roman"/>
                          <a:cs typeface="Times New Roman"/>
                        </a:rPr>
                        <a:t>Zeit</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b="1" dirty="0">
                          <a:effectLst/>
                          <a:latin typeface="+mn-lt"/>
                          <a:ea typeface="Times New Roman"/>
                          <a:cs typeface="Times New Roman"/>
                        </a:rPr>
                        <a:t>538 v. Chr.</a:t>
                      </a:r>
                      <a:r>
                        <a:rPr lang="de-DE" sz="1300" dirty="0">
                          <a:effectLst/>
                          <a:latin typeface="+mn-lt"/>
                          <a:ea typeface="Times New Roman"/>
                          <a:cs typeface="Times New Roman"/>
                        </a:rPr>
                        <a:t> =</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1. </a:t>
                      </a:r>
                      <a:r>
                        <a:rPr lang="de-DE" sz="1300" dirty="0" smtClean="0">
                          <a:effectLst/>
                          <a:latin typeface="+mn-lt"/>
                          <a:ea typeface="Times New Roman"/>
                          <a:cs typeface="Times New Roman"/>
                        </a:rPr>
                        <a:t>Jahr </a:t>
                      </a:r>
                      <a:r>
                        <a:rPr lang="de-DE" sz="1300" dirty="0">
                          <a:effectLst/>
                          <a:latin typeface="+mn-lt"/>
                          <a:ea typeface="Times New Roman"/>
                          <a:cs typeface="Times New Roman"/>
                        </a:rPr>
                        <a:t>des </a:t>
                      </a:r>
                      <a:r>
                        <a:rPr lang="de-DE" sz="1300" dirty="0" err="1">
                          <a:effectLst/>
                          <a:latin typeface="+mn-lt"/>
                          <a:ea typeface="Times New Roman"/>
                          <a:cs typeface="Times New Roman"/>
                        </a:rPr>
                        <a:t>Kyrus</a:t>
                      </a:r>
                      <a:r>
                        <a:rPr lang="de-DE" sz="1300" dirty="0">
                          <a:effectLst/>
                          <a:latin typeface="+mn-lt"/>
                          <a:ea typeface="Times New Roman"/>
                          <a:cs typeface="Times New Roman"/>
                        </a:rPr>
                        <a:t> II.</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(Esra 1,1)</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b="1">
                          <a:effectLst/>
                          <a:latin typeface="+mn-lt"/>
                          <a:ea typeface="Times New Roman"/>
                          <a:cs typeface="Times New Roman"/>
                        </a:rPr>
                        <a:t>520 v. Chr.</a:t>
                      </a:r>
                      <a:r>
                        <a:rPr lang="de-DE" sz="1300">
                          <a:effectLst/>
                          <a:latin typeface="+mn-lt"/>
                          <a:ea typeface="Times New Roman"/>
                          <a:cs typeface="Times New Roman"/>
                        </a:rPr>
                        <a:t> =</a:t>
                      </a:r>
                      <a:endParaRPr lang="de-DE" sz="1300">
                        <a:effectLst/>
                        <a:latin typeface="+mn-lt"/>
                        <a:ea typeface="Calibri"/>
                        <a:cs typeface="Times New Roman"/>
                      </a:endParaRPr>
                    </a:p>
                    <a:p>
                      <a:pPr>
                        <a:lnSpc>
                          <a:spcPct val="120000"/>
                        </a:lnSpc>
                        <a:spcAft>
                          <a:spcPts val="0"/>
                        </a:spcAft>
                      </a:pPr>
                      <a:r>
                        <a:rPr lang="de-DE" sz="1300">
                          <a:effectLst/>
                          <a:latin typeface="+mn-lt"/>
                          <a:ea typeface="Times New Roman"/>
                          <a:cs typeface="Times New Roman"/>
                        </a:rPr>
                        <a:t>2. Jahr des Darius I.</a:t>
                      </a:r>
                      <a:endParaRPr lang="de-DE" sz="1300">
                        <a:effectLst/>
                        <a:latin typeface="+mn-lt"/>
                        <a:ea typeface="Calibri"/>
                        <a:cs typeface="Times New Roman"/>
                      </a:endParaRPr>
                    </a:p>
                    <a:p>
                      <a:pPr>
                        <a:lnSpc>
                          <a:spcPct val="120000"/>
                        </a:lnSpc>
                        <a:spcAft>
                          <a:spcPts val="0"/>
                        </a:spcAft>
                      </a:pPr>
                      <a:r>
                        <a:rPr lang="de-DE" sz="1300">
                          <a:effectLst/>
                          <a:latin typeface="+mn-lt"/>
                          <a:ea typeface="Times New Roman"/>
                          <a:cs typeface="Times New Roman"/>
                        </a:rPr>
                        <a:t>(Esra 4,24; 6,1)</a:t>
                      </a:r>
                      <a:endParaRPr lang="de-DE" sz="130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b="1">
                          <a:effectLst/>
                          <a:latin typeface="+mn-lt"/>
                          <a:ea typeface="Times New Roman"/>
                          <a:cs typeface="Times New Roman"/>
                        </a:rPr>
                        <a:t>457 v. Chr. =</a:t>
                      </a:r>
                      <a:endParaRPr lang="de-DE" sz="1300">
                        <a:effectLst/>
                        <a:latin typeface="+mn-lt"/>
                        <a:ea typeface="Calibri"/>
                        <a:cs typeface="Times New Roman"/>
                      </a:endParaRPr>
                    </a:p>
                    <a:p>
                      <a:pPr>
                        <a:lnSpc>
                          <a:spcPct val="120000"/>
                        </a:lnSpc>
                        <a:spcAft>
                          <a:spcPts val="0"/>
                        </a:spcAft>
                      </a:pPr>
                      <a:r>
                        <a:rPr lang="de-DE" sz="1300" spc="-10">
                          <a:effectLst/>
                          <a:latin typeface="+mn-lt"/>
                          <a:ea typeface="Times New Roman"/>
                          <a:cs typeface="Times New Roman"/>
                        </a:rPr>
                        <a:t>7. Jahr d. Artaxerxes I.</a:t>
                      </a:r>
                      <a:endParaRPr lang="de-DE" sz="1300">
                        <a:effectLst/>
                        <a:latin typeface="+mn-lt"/>
                        <a:ea typeface="Calibri"/>
                        <a:cs typeface="Times New Roman"/>
                      </a:endParaRPr>
                    </a:p>
                    <a:p>
                      <a:pPr>
                        <a:lnSpc>
                          <a:spcPct val="120000"/>
                        </a:lnSpc>
                        <a:spcAft>
                          <a:spcPts val="0"/>
                        </a:spcAft>
                      </a:pPr>
                      <a:r>
                        <a:rPr lang="de-DE" sz="1300">
                          <a:effectLst/>
                          <a:latin typeface="+mn-lt"/>
                          <a:ea typeface="Times New Roman"/>
                          <a:cs typeface="Times New Roman"/>
                        </a:rPr>
                        <a:t>(Esra 7,7)</a:t>
                      </a:r>
                      <a:endParaRPr lang="de-DE" sz="130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b="1" dirty="0">
                          <a:effectLst/>
                          <a:latin typeface="+mn-lt"/>
                          <a:ea typeface="Times New Roman"/>
                          <a:cs typeface="Times New Roman"/>
                        </a:rPr>
                        <a:t>444 v. Chr</a:t>
                      </a:r>
                      <a:r>
                        <a:rPr lang="de-DE" sz="1300" dirty="0">
                          <a:effectLst/>
                          <a:latin typeface="+mn-lt"/>
                          <a:ea typeface="Times New Roman"/>
                          <a:cs typeface="Times New Roman"/>
                        </a:rPr>
                        <a:t>. =</a:t>
                      </a:r>
                      <a:endParaRPr lang="de-DE" sz="1300" dirty="0">
                        <a:effectLst/>
                        <a:latin typeface="+mn-lt"/>
                        <a:ea typeface="Calibri"/>
                        <a:cs typeface="Times New Roman"/>
                      </a:endParaRPr>
                    </a:p>
                    <a:p>
                      <a:pPr>
                        <a:lnSpc>
                          <a:spcPct val="120000"/>
                        </a:lnSpc>
                        <a:spcAft>
                          <a:spcPts val="0"/>
                        </a:spcAft>
                      </a:pPr>
                      <a:r>
                        <a:rPr lang="de-DE" sz="1300" spc="-30" dirty="0">
                          <a:effectLst/>
                          <a:latin typeface="+mn-lt"/>
                          <a:ea typeface="Times New Roman"/>
                          <a:cs typeface="Times New Roman"/>
                        </a:rPr>
                        <a:t>20. Jahr d. </a:t>
                      </a:r>
                      <a:r>
                        <a:rPr lang="de-DE" sz="1300" spc="-30" dirty="0" err="1">
                          <a:effectLst/>
                          <a:latin typeface="+mn-lt"/>
                          <a:ea typeface="Times New Roman"/>
                          <a:cs typeface="Times New Roman"/>
                        </a:rPr>
                        <a:t>Artaxerxes</a:t>
                      </a:r>
                      <a:r>
                        <a:rPr lang="de-DE" sz="1300" spc="-30" dirty="0">
                          <a:effectLst/>
                          <a:latin typeface="+mn-lt"/>
                          <a:ea typeface="Times New Roman"/>
                          <a:cs typeface="Times New Roman"/>
                        </a:rPr>
                        <a:t> I.</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a:t>
                      </a:r>
                      <a:r>
                        <a:rPr lang="de-DE" sz="1300" dirty="0" err="1">
                          <a:effectLst/>
                          <a:latin typeface="+mn-lt"/>
                          <a:ea typeface="Times New Roman"/>
                          <a:cs typeface="Times New Roman"/>
                        </a:rPr>
                        <a:t>Neh</a:t>
                      </a:r>
                      <a:r>
                        <a:rPr lang="de-DE" sz="1300" dirty="0">
                          <a:effectLst/>
                          <a:latin typeface="+mn-lt"/>
                          <a:ea typeface="Times New Roman"/>
                          <a:cs typeface="Times New Roman"/>
                        </a:rPr>
                        <a:t> 2,1)</a:t>
                      </a:r>
                      <a:endParaRPr lang="de-DE" sz="1300" dirty="0">
                        <a:effectLst/>
                        <a:latin typeface="+mn-lt"/>
                        <a:ea typeface="Calibri"/>
                        <a:cs typeface="Times New Roman"/>
                      </a:endParaRPr>
                    </a:p>
                  </a:txBody>
                  <a:tcPr marL="68580" marR="68580" marT="48238" marB="48238"/>
                </a:tc>
                <a:extLst>
                  <a:ext uri="{0D108BD9-81ED-4DB2-BD59-A6C34878D82A}">
                    <a16:rowId xmlns:a16="http://schemas.microsoft.com/office/drawing/2014/main" val="10002"/>
                  </a:ext>
                </a:extLst>
              </a:tr>
              <a:tr h="1998317">
                <a:tc>
                  <a:txBody>
                    <a:bodyPr/>
                    <a:lstStyle/>
                    <a:p>
                      <a:pPr>
                        <a:lnSpc>
                          <a:spcPct val="120000"/>
                        </a:lnSpc>
                        <a:spcAft>
                          <a:spcPts val="0"/>
                        </a:spcAft>
                      </a:pPr>
                      <a:r>
                        <a:rPr lang="de-DE" sz="1300" i="1" dirty="0">
                          <a:effectLst/>
                          <a:latin typeface="+mn-lt"/>
                          <a:ea typeface="Times New Roman"/>
                          <a:cs typeface="Times New Roman"/>
                        </a:rPr>
                        <a:t>Inhalt</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Wiederaufbau des </a:t>
                      </a:r>
                      <a:r>
                        <a:rPr lang="de-DE" sz="1300" b="1" dirty="0">
                          <a:effectLst/>
                          <a:latin typeface="+mn-lt"/>
                          <a:ea typeface="Times New Roman"/>
                          <a:cs typeface="Times New Roman"/>
                        </a:rPr>
                        <a:t>Tempel</a:t>
                      </a:r>
                      <a:r>
                        <a:rPr lang="de-DE" sz="1300" dirty="0">
                          <a:effectLst/>
                          <a:latin typeface="+mn-lt"/>
                          <a:ea typeface="Times New Roman"/>
                          <a:cs typeface="Times New Roman"/>
                        </a:rPr>
                        <a:t>s</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(Esra 1,2-4)</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Wiederaufbau des </a:t>
                      </a:r>
                      <a:r>
                        <a:rPr lang="de-DE" sz="1300" b="1" dirty="0">
                          <a:effectLst/>
                          <a:latin typeface="+mn-lt"/>
                          <a:ea typeface="Times New Roman"/>
                          <a:cs typeface="Times New Roman"/>
                        </a:rPr>
                        <a:t>Tempel</a:t>
                      </a:r>
                      <a:r>
                        <a:rPr lang="de-DE" sz="1300" dirty="0">
                          <a:effectLst/>
                          <a:latin typeface="+mn-lt"/>
                          <a:ea typeface="Times New Roman"/>
                          <a:cs typeface="Times New Roman"/>
                        </a:rPr>
                        <a:t>s</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(Esra 6,6-12)</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AT" sz="1300" dirty="0">
                          <a:effectLst/>
                          <a:latin typeface="+mn-lt"/>
                          <a:ea typeface="Times New Roman"/>
                          <a:cs typeface="Times New Roman"/>
                        </a:rPr>
                        <a:t>Wiederherstellung </a:t>
                      </a:r>
                      <a:r>
                        <a:rPr lang="de-AT" sz="1300" b="1" dirty="0">
                          <a:effectLst/>
                          <a:latin typeface="+mn-lt"/>
                          <a:ea typeface="Times New Roman"/>
                          <a:cs typeface="Times New Roman"/>
                        </a:rPr>
                        <a:t>Jerusalem</a:t>
                      </a:r>
                      <a:r>
                        <a:rPr lang="de-AT" sz="1300" dirty="0">
                          <a:effectLst/>
                          <a:latin typeface="+mn-lt"/>
                          <a:ea typeface="Times New Roman"/>
                          <a:cs typeface="Times New Roman"/>
                        </a:rPr>
                        <a:t>s (Tempelausrüstung, Steuer-, </a:t>
                      </a:r>
                      <a:r>
                        <a:rPr lang="de-AT" sz="1300" dirty="0" smtClean="0">
                          <a:effectLst/>
                          <a:latin typeface="+mn-lt"/>
                          <a:ea typeface="Times New Roman"/>
                          <a:cs typeface="Times New Roman"/>
                        </a:rPr>
                        <a:t>Gerichts- </a:t>
                      </a:r>
                      <a:r>
                        <a:rPr lang="de-AT" sz="1300" dirty="0">
                          <a:effectLst/>
                          <a:latin typeface="+mn-lt"/>
                          <a:ea typeface="Times New Roman"/>
                          <a:cs typeface="Times New Roman"/>
                        </a:rPr>
                        <a:t>und Bildungssystem)</a:t>
                      </a:r>
                      <a:endParaRPr lang="de-DE" sz="1300" dirty="0">
                        <a:effectLst/>
                        <a:latin typeface="+mn-lt"/>
                        <a:ea typeface="Calibri"/>
                        <a:cs typeface="Times New Roman"/>
                      </a:endParaRPr>
                    </a:p>
                    <a:p>
                      <a:pPr>
                        <a:lnSpc>
                          <a:spcPct val="120000"/>
                        </a:lnSpc>
                        <a:spcAft>
                          <a:spcPts val="0"/>
                        </a:spcAft>
                      </a:pPr>
                      <a:r>
                        <a:rPr lang="de-AT" sz="1300" dirty="0">
                          <a:effectLst/>
                          <a:latin typeface="+mn-lt"/>
                          <a:ea typeface="Times New Roman"/>
                          <a:cs typeface="Times New Roman"/>
                        </a:rPr>
                        <a:t>(</a:t>
                      </a:r>
                      <a:r>
                        <a:rPr lang="de-DE" sz="1300" dirty="0">
                          <a:effectLst/>
                          <a:latin typeface="+mn-lt"/>
                          <a:ea typeface="Times New Roman"/>
                          <a:cs typeface="Times New Roman"/>
                        </a:rPr>
                        <a:t>Esra 7,12-26</a:t>
                      </a:r>
                      <a:r>
                        <a:rPr lang="de-AT" sz="1300" dirty="0">
                          <a:effectLst/>
                          <a:latin typeface="+mn-lt"/>
                          <a:ea typeface="Times New Roman"/>
                          <a:cs typeface="Times New Roman"/>
                        </a:rPr>
                        <a:t>)</a:t>
                      </a:r>
                      <a:endParaRPr lang="de-DE" sz="1300" dirty="0">
                        <a:effectLst/>
                        <a:latin typeface="+mn-lt"/>
                        <a:ea typeface="Calibri"/>
                        <a:cs typeface="Times New Roman"/>
                      </a:endParaRPr>
                    </a:p>
                  </a:txBody>
                  <a:tcPr marL="68580" marR="68580" marT="48238" marB="48238"/>
                </a:tc>
                <a:tc>
                  <a:txBody>
                    <a:bodyPr/>
                    <a:lstStyle/>
                    <a:p>
                      <a:pPr>
                        <a:lnSpc>
                          <a:spcPct val="120000"/>
                        </a:lnSpc>
                        <a:spcAft>
                          <a:spcPts val="0"/>
                        </a:spcAft>
                      </a:pPr>
                      <a:r>
                        <a:rPr lang="de-DE" sz="1300" dirty="0">
                          <a:effectLst/>
                          <a:latin typeface="+mn-lt"/>
                          <a:ea typeface="Times New Roman"/>
                          <a:cs typeface="Times New Roman"/>
                        </a:rPr>
                        <a:t>Wiederherstellung des </a:t>
                      </a:r>
                      <a:r>
                        <a:rPr lang="de-DE" sz="1300" b="1" dirty="0">
                          <a:effectLst/>
                          <a:latin typeface="+mn-lt"/>
                          <a:ea typeface="Times New Roman"/>
                          <a:cs typeface="Times New Roman"/>
                        </a:rPr>
                        <a:t>Jerusalem</a:t>
                      </a:r>
                      <a:r>
                        <a:rPr lang="de-DE" sz="1300" dirty="0">
                          <a:effectLst/>
                          <a:latin typeface="+mn-lt"/>
                          <a:ea typeface="Times New Roman"/>
                          <a:cs typeface="Times New Roman"/>
                        </a:rPr>
                        <a:t>er Verteidigungssystems</a:t>
                      </a:r>
                      <a:endParaRPr lang="de-DE" sz="1300" dirty="0">
                        <a:effectLst/>
                        <a:latin typeface="+mn-lt"/>
                        <a:ea typeface="Calibri"/>
                        <a:cs typeface="Times New Roman"/>
                      </a:endParaRPr>
                    </a:p>
                    <a:p>
                      <a:pPr>
                        <a:lnSpc>
                          <a:spcPct val="120000"/>
                        </a:lnSpc>
                        <a:spcAft>
                          <a:spcPts val="0"/>
                        </a:spcAft>
                      </a:pPr>
                      <a:r>
                        <a:rPr lang="de-DE" sz="1300" dirty="0">
                          <a:effectLst/>
                          <a:latin typeface="+mn-lt"/>
                          <a:ea typeface="Times New Roman"/>
                          <a:cs typeface="Times New Roman"/>
                        </a:rPr>
                        <a:t>(</a:t>
                      </a:r>
                      <a:r>
                        <a:rPr lang="de-DE" sz="1300" dirty="0" err="1">
                          <a:effectLst/>
                          <a:latin typeface="+mn-lt"/>
                          <a:ea typeface="Times New Roman"/>
                          <a:cs typeface="Times New Roman"/>
                        </a:rPr>
                        <a:t>Neh</a:t>
                      </a:r>
                      <a:r>
                        <a:rPr lang="de-DE" sz="1300" dirty="0">
                          <a:effectLst/>
                          <a:latin typeface="+mn-lt"/>
                          <a:ea typeface="Times New Roman"/>
                          <a:cs typeface="Times New Roman"/>
                        </a:rPr>
                        <a:t> 2,7.8)</a:t>
                      </a:r>
                      <a:endParaRPr lang="de-DE" sz="1300" dirty="0">
                        <a:effectLst/>
                        <a:latin typeface="+mn-lt"/>
                        <a:ea typeface="Calibri"/>
                        <a:cs typeface="Times New Roman"/>
                      </a:endParaRPr>
                    </a:p>
                  </a:txBody>
                  <a:tcPr marL="68580" marR="68580" marT="48238" marB="48238"/>
                </a:tc>
                <a:extLst>
                  <a:ext uri="{0D108BD9-81ED-4DB2-BD59-A6C34878D82A}">
                    <a16:rowId xmlns:a16="http://schemas.microsoft.com/office/drawing/2014/main" val="10003"/>
                  </a:ext>
                </a:extLst>
              </a:tr>
            </a:tbl>
          </a:graphicData>
        </a:graphic>
      </p:graphicFrame>
      <p:sp>
        <p:nvSpPr>
          <p:cNvPr id="104483" name="Fußzeilenplatzhalter 4"/>
          <p:cNvSpPr txBox="1">
            <a:spLocks/>
          </p:cNvSpPr>
          <p:nvPr/>
        </p:nvSpPr>
        <p:spPr bwMode="auto">
          <a:xfrm>
            <a:off x="2555875" y="6310313"/>
            <a:ext cx="403225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Font typeface="Wingdings" pitchFamily="2" charset="2"/>
              <a:buChar char="o"/>
              <a:defRPr sz="2000">
                <a:solidFill>
                  <a:schemeClr val="tx1"/>
                </a:solidFill>
                <a:latin typeface="Humanst521 BT" pitchFamily="34" charset="0"/>
              </a:defRPr>
            </a:lvl1pPr>
            <a:lvl2pPr marL="908050" indent="-436563" eaLnBrk="0" hangingPunct="0">
              <a:spcBef>
                <a:spcPct val="20000"/>
              </a:spcBef>
              <a:buClr>
                <a:schemeClr val="accent2"/>
              </a:buClr>
              <a:buFont typeface="Wingdings" pitchFamily="2" charset="2"/>
              <a:buChar char="n"/>
              <a:defRPr>
                <a:solidFill>
                  <a:schemeClr val="tx1"/>
                </a:solidFill>
                <a:latin typeface="Humanst521 BT" pitchFamily="34" charset="0"/>
              </a:defRPr>
            </a:lvl2pPr>
            <a:lvl3pPr marL="1304925" indent="-395288" eaLnBrk="0" hangingPunct="0">
              <a:spcBef>
                <a:spcPct val="20000"/>
              </a:spcBef>
              <a:buClr>
                <a:schemeClr val="accent2"/>
              </a:buClr>
              <a:buFont typeface="Wingdings" pitchFamily="2" charset="2"/>
              <a:buChar char="o"/>
              <a:defRPr sz="1600">
                <a:solidFill>
                  <a:schemeClr val="tx1"/>
                </a:solidFill>
                <a:latin typeface="Humanst521 BT" pitchFamily="34" charset="0"/>
              </a:defRPr>
            </a:lvl3pPr>
            <a:lvl4pPr marL="1693863" indent="-387350" eaLnBrk="0" hangingPunct="0">
              <a:spcBef>
                <a:spcPct val="20000"/>
              </a:spcBef>
              <a:buClr>
                <a:schemeClr val="accent2"/>
              </a:buClr>
              <a:buFont typeface="Wingdings" pitchFamily="2" charset="2"/>
              <a:buChar char="n"/>
              <a:defRPr sz="1400">
                <a:solidFill>
                  <a:schemeClr val="tx1"/>
                </a:solidFill>
                <a:latin typeface="Humanst521 BT" pitchFamily="34" charset="0"/>
              </a:defRPr>
            </a:lvl4pPr>
            <a:lvl5pPr marL="2093913" indent="-398463" eaLnBrk="0" hangingPunct="0">
              <a:spcBef>
                <a:spcPct val="25000"/>
              </a:spcBef>
              <a:buClr>
                <a:schemeClr val="accent2"/>
              </a:buClr>
              <a:buFont typeface="Wingdings" pitchFamily="2" charset="2"/>
              <a:buChar char="§"/>
              <a:defRPr sz="1200">
                <a:solidFill>
                  <a:schemeClr val="tx1"/>
                </a:solidFill>
                <a:latin typeface="Humanst521 BT" pitchFamily="34" charset="0"/>
              </a:defRPr>
            </a:lvl5pPr>
            <a:lvl6pPr marL="2551113" indent="-398463" eaLnBrk="0" fontAlgn="base" hangingPunct="0">
              <a:spcBef>
                <a:spcPct val="25000"/>
              </a:spcBef>
              <a:spcAft>
                <a:spcPct val="0"/>
              </a:spcAft>
              <a:buClr>
                <a:schemeClr val="accent2"/>
              </a:buClr>
              <a:buFont typeface="Wingdings" pitchFamily="2" charset="2"/>
              <a:buChar char="§"/>
              <a:defRPr sz="1200">
                <a:solidFill>
                  <a:schemeClr val="tx1"/>
                </a:solidFill>
                <a:latin typeface="Humanst521 BT" pitchFamily="34" charset="0"/>
              </a:defRPr>
            </a:lvl6pPr>
            <a:lvl7pPr marL="3008313" indent="-398463" eaLnBrk="0" fontAlgn="base" hangingPunct="0">
              <a:spcBef>
                <a:spcPct val="25000"/>
              </a:spcBef>
              <a:spcAft>
                <a:spcPct val="0"/>
              </a:spcAft>
              <a:buClr>
                <a:schemeClr val="accent2"/>
              </a:buClr>
              <a:buFont typeface="Wingdings" pitchFamily="2" charset="2"/>
              <a:buChar char="§"/>
              <a:defRPr sz="1200">
                <a:solidFill>
                  <a:schemeClr val="tx1"/>
                </a:solidFill>
                <a:latin typeface="Humanst521 BT" pitchFamily="34" charset="0"/>
              </a:defRPr>
            </a:lvl7pPr>
            <a:lvl8pPr marL="3465513" indent="-398463" eaLnBrk="0" fontAlgn="base" hangingPunct="0">
              <a:spcBef>
                <a:spcPct val="25000"/>
              </a:spcBef>
              <a:spcAft>
                <a:spcPct val="0"/>
              </a:spcAft>
              <a:buClr>
                <a:schemeClr val="accent2"/>
              </a:buClr>
              <a:buFont typeface="Wingdings" pitchFamily="2" charset="2"/>
              <a:buChar char="§"/>
              <a:defRPr sz="1200">
                <a:solidFill>
                  <a:schemeClr val="tx1"/>
                </a:solidFill>
                <a:latin typeface="Humanst521 BT" pitchFamily="34" charset="0"/>
              </a:defRPr>
            </a:lvl8pPr>
            <a:lvl9pPr marL="3922713" indent="-398463" eaLnBrk="0" fontAlgn="base" hangingPunct="0">
              <a:spcBef>
                <a:spcPct val="25000"/>
              </a:spcBef>
              <a:spcAft>
                <a:spcPct val="0"/>
              </a:spcAft>
              <a:buClr>
                <a:schemeClr val="accent2"/>
              </a:buClr>
              <a:buFont typeface="Wingdings" pitchFamily="2" charset="2"/>
              <a:buChar char="§"/>
              <a:defRPr sz="1200">
                <a:solidFill>
                  <a:schemeClr val="tx1"/>
                </a:solidFill>
                <a:latin typeface="Humanst521 BT" pitchFamily="34" charset="0"/>
              </a:defRPr>
            </a:lvl9pPr>
          </a:lstStyle>
          <a:p>
            <a:pPr algn="ctr" eaLnBrk="1" hangingPunct="1">
              <a:spcBef>
                <a:spcPct val="0"/>
              </a:spcBef>
              <a:buClrTx/>
              <a:buNone/>
            </a:pPr>
            <a:r>
              <a:rPr lang="de-DE" altLang="de-DE" sz="1000" dirty="0" smtClean="0"/>
              <a:t>Warum Daniel 08/14? Quick Facts </a:t>
            </a:r>
            <a:r>
              <a:rPr lang="en-US" altLang="de-DE" sz="1000" dirty="0" smtClean="0"/>
              <a:t>(M. Pröbstle)</a:t>
            </a:r>
          </a:p>
          <a:p>
            <a:pPr algn="ctr" eaLnBrk="1" hangingPunct="1">
              <a:spcBef>
                <a:spcPct val="0"/>
              </a:spcBef>
              <a:buClrTx/>
              <a:buFontTx/>
              <a:buNone/>
            </a:pPr>
            <a:endParaRPr lang="en-US" altLang="de-DE" sz="1000" dirty="0">
              <a:solidFill>
                <a:srgbClr val="808080"/>
              </a:solidFill>
            </a:endParaRPr>
          </a:p>
        </p:txBody>
      </p:sp>
      <p:sp>
        <p:nvSpPr>
          <p:cNvPr id="2" name="Abgerundetes Rechteck 1"/>
          <p:cNvSpPr/>
          <p:nvPr/>
        </p:nvSpPr>
        <p:spPr>
          <a:xfrm>
            <a:off x="4788024" y="1484784"/>
            <a:ext cx="1872208" cy="4392488"/>
          </a:xfrm>
          <a:prstGeom prst="roundRect">
            <a:avLst/>
          </a:prstGeom>
          <a:solidFill>
            <a:srgbClr val="0070C0">
              <a:alpha val="5000"/>
            </a:srgbClr>
          </a:solidFill>
          <a:ln w="31750">
            <a:solidFill>
              <a:srgbClr val="0070C0"/>
            </a:solidFill>
          </a:ln>
          <a:effectLst>
            <a:outerShdw blurRad="127000" dist="50800" dir="2820000" algn="tl" rotWithShape="0">
              <a:srgbClr val="00206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dirty="0"/>
          </a:p>
        </p:txBody>
      </p:sp>
      <p:sp>
        <p:nvSpPr>
          <p:cNvPr id="100355" name="Rectangle 2"/>
          <p:cNvSpPr>
            <a:spLocks noGrp="1" noChangeArrowheads="1"/>
          </p:cNvSpPr>
          <p:nvPr>
            <p:ph type="title"/>
          </p:nvPr>
        </p:nvSpPr>
        <p:spPr>
          <a:xfrm>
            <a:off x="574674" y="304800"/>
            <a:ext cx="8245797" cy="893763"/>
          </a:xfrm>
        </p:spPr>
        <p:txBody>
          <a:bodyPr/>
          <a:lstStyle/>
          <a:p>
            <a:pPr eaLnBrk="1" hangingPunct="1"/>
            <a:r>
              <a:rPr lang="de-DE" altLang="de-DE" dirty="0" smtClean="0"/>
              <a:t>(</a:t>
            </a:r>
            <a:r>
              <a:rPr lang="de-DE" altLang="de-DE" dirty="0"/>
              <a:t>S5) </a:t>
            </a:r>
            <a:r>
              <a:rPr lang="de-AT" altLang="de-DE" dirty="0" smtClean="0"/>
              <a:t>Erkenne das Tag/Jahr-Prinzip bei 70 W + 2300 AM</a:t>
            </a:r>
            <a:endParaRPr lang="en-US" altLang="de-DE" dirty="0" smtClean="0"/>
          </a:p>
        </p:txBody>
      </p:sp>
      <p:sp>
        <p:nvSpPr>
          <p:cNvPr id="100356"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70 Wochen vom Erlass </a:t>
            </a:r>
            <a:r>
              <a:rPr lang="de-DE" altLang="de-DE" dirty="0" err="1" smtClean="0"/>
              <a:t>Artaxerxes</a:t>
            </a:r>
            <a:r>
              <a:rPr lang="de-DE" altLang="de-DE" dirty="0" smtClean="0"/>
              <a:t> I. bis zum Messias</a:t>
            </a:r>
          </a:p>
          <a:p>
            <a:pPr lvl="1" eaLnBrk="1" hangingPunct="1"/>
            <a:r>
              <a:rPr lang="de-AT" altLang="de-DE" dirty="0" smtClean="0"/>
              <a:t>Passt (OK): 457 v. Chr. – 34 n. Chr.</a:t>
            </a:r>
            <a:endParaRPr lang="de-DE" altLang="de-DE" dirty="0" smtClean="0"/>
          </a:p>
          <a:p>
            <a:pPr eaLnBrk="1" hangingPunct="1"/>
            <a:r>
              <a:rPr lang="de-AT" altLang="de-DE" dirty="0" smtClean="0"/>
              <a:t>2300 AM umfassen </a:t>
            </a:r>
            <a:r>
              <a:rPr lang="de-AT" altLang="de-DE" dirty="0" err="1" smtClean="0"/>
              <a:t>Medo</a:t>
            </a:r>
            <a:r>
              <a:rPr lang="de-AT" altLang="de-DE" dirty="0" smtClean="0"/>
              <a:t>-Persien, Griechenland, Rom</a:t>
            </a:r>
          </a:p>
          <a:p>
            <a:pPr lvl="1" eaLnBrk="1" hangingPunct="1"/>
            <a:r>
              <a:rPr lang="de-AT" altLang="de-DE" dirty="0"/>
              <a:t>Passt (OK</a:t>
            </a:r>
            <a:r>
              <a:rPr lang="de-AT" altLang="de-DE" dirty="0" smtClean="0"/>
              <a:t>) mit Tag/Jahr-Prinzip</a:t>
            </a:r>
          </a:p>
          <a:p>
            <a:pPr eaLnBrk="1" hangingPunct="1"/>
            <a:endParaRPr lang="de-DE" altLang="de-DE" dirty="0" smtClean="0"/>
          </a:p>
          <a:p>
            <a:pPr lvl="1" eaLnBrk="1" hangingPunct="1"/>
            <a:endParaRPr lang="de-AT" altLang="de-DE" dirty="0"/>
          </a:p>
          <a:p>
            <a:pPr lvl="1" eaLnBrk="1" hangingPunct="1"/>
            <a:endParaRPr lang="de-DE" altLang="de-DE" dirty="0" smtClean="0"/>
          </a:p>
        </p:txBody>
      </p:sp>
    </p:spTree>
    <p:extLst>
      <p:ext uri="{BB962C8B-B14F-4D97-AF65-F5344CB8AC3E}">
        <p14:creationId xmlns:p14="http://schemas.microsoft.com/office/powerpoint/2010/main" val="41609060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dirty="0"/>
          </a:p>
        </p:txBody>
      </p:sp>
      <p:sp>
        <p:nvSpPr>
          <p:cNvPr id="100355" name="Rectangle 2"/>
          <p:cNvSpPr>
            <a:spLocks noGrp="1" noChangeArrowheads="1"/>
          </p:cNvSpPr>
          <p:nvPr>
            <p:ph type="title"/>
          </p:nvPr>
        </p:nvSpPr>
        <p:spPr>
          <a:xfrm>
            <a:off x="574674" y="304800"/>
            <a:ext cx="8245797" cy="893763"/>
          </a:xfrm>
        </p:spPr>
        <p:txBody>
          <a:bodyPr/>
          <a:lstStyle/>
          <a:p>
            <a:pPr eaLnBrk="1" hangingPunct="1"/>
            <a:r>
              <a:rPr lang="de-DE" altLang="de-DE" dirty="0" smtClean="0"/>
              <a:t>(</a:t>
            </a:r>
            <a:r>
              <a:rPr lang="de-DE" altLang="de-DE" dirty="0"/>
              <a:t>S6) </a:t>
            </a:r>
            <a:r>
              <a:rPr lang="de-AT" altLang="de-DE" dirty="0"/>
              <a:t>Berechne das Ende der 2300 </a:t>
            </a:r>
            <a:r>
              <a:rPr lang="de-AT" altLang="de-DE" dirty="0" smtClean="0"/>
              <a:t>AM</a:t>
            </a:r>
            <a:endParaRPr lang="en-US" altLang="de-DE" dirty="0" smtClean="0"/>
          </a:p>
        </p:txBody>
      </p:sp>
      <p:sp>
        <p:nvSpPr>
          <p:cNvPr id="100356" name="Rectangle 3"/>
          <p:cNvSpPr>
            <a:spLocks noGrp="1" noChangeArrowheads="1"/>
          </p:cNvSpPr>
          <p:nvPr>
            <p:ph type="body" idx="1"/>
          </p:nvPr>
        </p:nvSpPr>
        <p:spPr>
          <a:xfrm>
            <a:off x="566738" y="1484313"/>
            <a:ext cx="8001000" cy="4752975"/>
          </a:xfrm>
        </p:spPr>
        <p:txBody>
          <a:bodyPr/>
          <a:lstStyle/>
          <a:p>
            <a:pPr eaLnBrk="1" hangingPunct="1"/>
            <a:r>
              <a:rPr lang="de-AT" altLang="de-DE" dirty="0" smtClean="0"/>
              <a:t>70 Wochen als Teil der 2300 AM zum Verständnis zu wecken</a:t>
            </a:r>
            <a:br>
              <a:rPr lang="de-AT" altLang="de-DE" dirty="0" smtClean="0"/>
            </a:br>
            <a:r>
              <a:rPr lang="de-AT" altLang="de-DE" dirty="0" smtClean="0"/>
              <a:t>=&gt; gleicher Anfangszeitpunkt</a:t>
            </a:r>
          </a:p>
          <a:p>
            <a:pPr eaLnBrk="1" hangingPunct="1"/>
            <a:r>
              <a:rPr lang="de-AT" altLang="de-DE" dirty="0" smtClean="0"/>
              <a:t>457 v. </a:t>
            </a:r>
            <a:r>
              <a:rPr lang="de-AT" altLang="de-DE" dirty="0" err="1" smtClean="0"/>
              <a:t>Chr</a:t>
            </a:r>
            <a:r>
              <a:rPr lang="de-AT" altLang="de-DE" dirty="0" smtClean="0"/>
              <a:t> – 1844 n. Chr.</a:t>
            </a:r>
            <a:endParaRPr lang="de-DE" altLang="de-DE" dirty="0" smtClean="0"/>
          </a:p>
          <a:p>
            <a:pPr lvl="1" eaLnBrk="1" hangingPunct="1"/>
            <a:endParaRPr lang="de-AT" altLang="de-DE" dirty="0"/>
          </a:p>
          <a:p>
            <a:pPr lvl="1" eaLnBrk="1" hangingPunct="1"/>
            <a:endParaRPr lang="de-DE" altLang="de-DE" dirty="0" smtClean="0"/>
          </a:p>
        </p:txBody>
      </p:sp>
    </p:spTree>
    <p:extLst>
      <p:ext uri="{BB962C8B-B14F-4D97-AF65-F5344CB8AC3E}">
        <p14:creationId xmlns:p14="http://schemas.microsoft.com/office/powerpoint/2010/main" val="3052693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p>
          <a:p>
            <a:pPr>
              <a:defRPr/>
            </a:pPr>
            <a:endParaRPr lang="de-DE"/>
          </a:p>
        </p:txBody>
      </p:sp>
      <p:sp>
        <p:nvSpPr>
          <p:cNvPr id="105475" name="Rectangle 2"/>
          <p:cNvSpPr>
            <a:spLocks noGrp="1" noChangeArrowheads="1"/>
          </p:cNvSpPr>
          <p:nvPr>
            <p:ph type="ctrTitle"/>
          </p:nvPr>
        </p:nvSpPr>
        <p:spPr/>
        <p:txBody>
          <a:bodyPr/>
          <a:lstStyle/>
          <a:p>
            <a:pPr eaLnBrk="1" hangingPunct="1"/>
            <a:r>
              <a:rPr lang="de-DE" altLang="de-DE" sz="2400" smtClean="0"/>
              <a:t>Und was passiert ab 1844?</a:t>
            </a:r>
            <a:endParaRPr lang="en-US" altLang="de-DE" sz="2400" smtClean="0"/>
          </a:p>
        </p:txBody>
      </p:sp>
      <p:sp>
        <p:nvSpPr>
          <p:cNvPr id="105476" name="Rectangle 3"/>
          <p:cNvSpPr>
            <a:spLocks noGrp="1" noChangeArrowheads="1"/>
          </p:cNvSpPr>
          <p:nvPr>
            <p:ph type="subTitle" idx="1"/>
          </p:nvPr>
        </p:nvSpPr>
        <p:spPr>
          <a:xfrm>
            <a:off x="611188" y="3429000"/>
            <a:ext cx="7921625" cy="1600200"/>
          </a:xfrm>
        </p:spPr>
        <p:txBody>
          <a:bodyPr/>
          <a:lstStyle/>
          <a:p>
            <a:pPr eaLnBrk="1" hangingPunct="1"/>
            <a:endParaRPr lang="en-US" altLang="de-DE" b="1" i="1" dirty="0" smtClean="0">
              <a:solidFill>
                <a:schemeClr val="accent2"/>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altLang="de-DE" dirty="0"/>
          </a:p>
        </p:txBody>
      </p:sp>
      <p:sp>
        <p:nvSpPr>
          <p:cNvPr id="119811" name="Rectangle 2"/>
          <p:cNvSpPr>
            <a:spLocks noGrp="1" noChangeArrowheads="1"/>
          </p:cNvSpPr>
          <p:nvPr>
            <p:ph type="title"/>
          </p:nvPr>
        </p:nvSpPr>
        <p:spPr/>
        <p:txBody>
          <a:bodyPr/>
          <a:lstStyle/>
          <a:p>
            <a:pPr eaLnBrk="1" hangingPunct="1"/>
            <a:r>
              <a:rPr lang="en-US" altLang="de-DE" i="1" smtClean="0"/>
              <a:t>Wenitsdaq Qodäsch</a:t>
            </a:r>
          </a:p>
        </p:txBody>
      </p:sp>
      <p:sp>
        <p:nvSpPr>
          <p:cNvPr id="93188" name="Rectangle 3"/>
          <p:cNvSpPr>
            <a:spLocks noGrp="1" noChangeArrowheads="1"/>
          </p:cNvSpPr>
          <p:nvPr>
            <p:ph type="body" idx="1"/>
          </p:nvPr>
        </p:nvSpPr>
        <p:spPr>
          <a:xfrm>
            <a:off x="566738" y="1484313"/>
            <a:ext cx="8001000" cy="4897437"/>
          </a:xfrm>
        </p:spPr>
        <p:txBody>
          <a:bodyPr/>
          <a:lstStyle/>
          <a:p>
            <a:pPr eaLnBrk="1" hangingPunct="1">
              <a:defRPr/>
            </a:pPr>
            <a:r>
              <a:rPr lang="de-DE" altLang="de-DE" sz="1800" i="1" dirty="0" err="1" smtClean="0"/>
              <a:t>Wenitsdaq</a:t>
            </a:r>
            <a:r>
              <a:rPr lang="de-DE" altLang="de-DE" sz="1800" dirty="0" smtClean="0"/>
              <a:t> – „seinen rechtmäßigen Platz erhalten“</a:t>
            </a:r>
          </a:p>
          <a:p>
            <a:pPr lvl="1" eaLnBrk="1" hangingPunct="1">
              <a:defRPr/>
            </a:pPr>
            <a:r>
              <a:rPr lang="de-DE" altLang="de-DE" sz="1600" i="1" dirty="0" err="1" smtClean="0"/>
              <a:t>Wenitsdaq</a:t>
            </a:r>
            <a:r>
              <a:rPr lang="de-DE" altLang="de-DE" sz="1600" dirty="0" smtClean="0"/>
              <a:t> ist passiv: </a:t>
            </a:r>
            <a:r>
              <a:rPr lang="de-DE" altLang="de-DE" sz="1600" i="1" dirty="0" err="1" smtClean="0"/>
              <a:t>passivum</a:t>
            </a:r>
            <a:r>
              <a:rPr lang="de-DE" altLang="de-DE" sz="1600" i="1" dirty="0" smtClean="0"/>
              <a:t> </a:t>
            </a:r>
            <a:r>
              <a:rPr lang="de-DE" altLang="de-DE" sz="1600" i="1" dirty="0" err="1" smtClean="0"/>
              <a:t>divinum</a:t>
            </a:r>
            <a:r>
              <a:rPr lang="de-DE" altLang="de-DE" sz="1600" dirty="0" smtClean="0"/>
              <a:t> (göttlicher Passiv)</a:t>
            </a:r>
          </a:p>
          <a:p>
            <a:pPr lvl="1" eaLnBrk="1" hangingPunct="1">
              <a:defRPr/>
            </a:pPr>
            <a:r>
              <a:rPr lang="de-DE" altLang="de-DE" sz="1600" dirty="0" smtClean="0"/>
              <a:t>das entsprechende aktive Verb dazu nimmt als Objekt immer Personen:</a:t>
            </a:r>
          </a:p>
          <a:p>
            <a:pPr lvl="3" eaLnBrk="1" hangingPunct="1">
              <a:defRPr/>
            </a:pPr>
            <a:r>
              <a:rPr lang="de-DE" altLang="de-DE" sz="1200" dirty="0" smtClean="0"/>
              <a:t>2 Mo 23,7 (Verbrecher); 5 Mo 25,1 (Gerechte); 2 Sa 15,4 (ihn); 1 </a:t>
            </a:r>
            <a:r>
              <a:rPr lang="de-DE" altLang="de-DE" sz="1200" dirty="0" err="1" smtClean="0"/>
              <a:t>Kö</a:t>
            </a:r>
            <a:r>
              <a:rPr lang="de-DE" altLang="de-DE" sz="1200" dirty="0" smtClean="0"/>
              <a:t> 8,32 (Gerechter); 2 </a:t>
            </a:r>
            <a:r>
              <a:rPr lang="de-DE" altLang="de-DE" sz="1200" dirty="0" err="1" smtClean="0"/>
              <a:t>Chr</a:t>
            </a:r>
            <a:r>
              <a:rPr lang="de-DE" altLang="de-DE" sz="1200" dirty="0" smtClean="0"/>
              <a:t> 6,22 (Gerechte); Hiob 27,5 (dich); </a:t>
            </a:r>
            <a:r>
              <a:rPr lang="de-DE" altLang="de-DE" sz="1200" dirty="0" err="1" smtClean="0"/>
              <a:t>Ps</a:t>
            </a:r>
            <a:r>
              <a:rPr lang="de-DE" altLang="de-DE" sz="1200" dirty="0" smtClean="0"/>
              <a:t> 82,3 (Arme); </a:t>
            </a:r>
            <a:r>
              <a:rPr lang="de-DE" altLang="de-DE" sz="1200" dirty="0" err="1" smtClean="0"/>
              <a:t>Spr</a:t>
            </a:r>
            <a:r>
              <a:rPr lang="de-DE" altLang="de-DE" sz="1200" dirty="0" smtClean="0"/>
              <a:t> 17,15 (Schuldigen); </a:t>
            </a:r>
            <a:r>
              <a:rPr lang="de-DE" altLang="de-DE" sz="1200" dirty="0" err="1" smtClean="0"/>
              <a:t>Jes</a:t>
            </a:r>
            <a:r>
              <a:rPr lang="de-DE" altLang="de-DE" sz="1200" dirty="0" smtClean="0"/>
              <a:t> 5,23 (Ungerechter); 50,8 (mich=Gott); 53,11 (die Vielen); Dan 12,3 (die Vielen).</a:t>
            </a:r>
          </a:p>
          <a:p>
            <a:pPr eaLnBrk="1" hangingPunct="1">
              <a:defRPr/>
            </a:pPr>
            <a:r>
              <a:rPr lang="de-DE" altLang="de-DE" sz="1800" i="1" dirty="0" err="1" smtClean="0"/>
              <a:t>Qodäsch</a:t>
            </a:r>
            <a:r>
              <a:rPr lang="de-DE" altLang="de-DE" sz="1800" dirty="0" smtClean="0"/>
              <a:t> –„Heiliges“  </a:t>
            </a:r>
          </a:p>
          <a:p>
            <a:pPr lvl="1" eaLnBrk="1" hangingPunct="1">
              <a:defRPr/>
            </a:pPr>
            <a:r>
              <a:rPr lang="de-DE" altLang="de-DE" sz="1600" dirty="0" smtClean="0"/>
              <a:t>Heiligtum</a:t>
            </a:r>
          </a:p>
          <a:p>
            <a:pPr lvl="2" eaLnBrk="1" hangingPunct="1">
              <a:defRPr/>
            </a:pPr>
            <a:r>
              <a:rPr lang="de-DE" altLang="de-DE" sz="1400" dirty="0" smtClean="0"/>
              <a:t>Kultische Sprache in 8,9-13</a:t>
            </a:r>
          </a:p>
          <a:p>
            <a:pPr lvl="2" eaLnBrk="1" hangingPunct="1">
              <a:defRPr/>
            </a:pPr>
            <a:r>
              <a:rPr lang="de-DE" altLang="de-DE" sz="1400" dirty="0" smtClean="0"/>
              <a:t>Heiligtum in 8,11</a:t>
            </a:r>
          </a:p>
          <a:p>
            <a:pPr lvl="2" eaLnBrk="1" hangingPunct="1">
              <a:defRPr/>
            </a:pPr>
            <a:r>
              <a:rPr lang="de-DE" altLang="de-DE" sz="1400" dirty="0" smtClean="0"/>
              <a:t>„Heiliges des Heiligsten“ in 9,24</a:t>
            </a:r>
          </a:p>
          <a:p>
            <a:pPr lvl="1" eaLnBrk="1" hangingPunct="1">
              <a:defRPr/>
            </a:pPr>
            <a:r>
              <a:rPr lang="de-DE" altLang="de-DE" sz="1600" dirty="0" smtClean="0"/>
              <a:t>Volk Gottes</a:t>
            </a:r>
          </a:p>
          <a:p>
            <a:pPr lvl="2" eaLnBrk="1" hangingPunct="1">
              <a:defRPr/>
            </a:pPr>
            <a:r>
              <a:rPr lang="de-DE" altLang="de-DE" dirty="0" smtClean="0"/>
              <a:t>Person als Objekt in Sätzen mit </a:t>
            </a:r>
            <a:r>
              <a:rPr lang="de-DE" altLang="de-DE" i="1" dirty="0" err="1" smtClean="0"/>
              <a:t>tsadaq</a:t>
            </a:r>
            <a:endParaRPr lang="de-DE" altLang="de-DE" dirty="0" smtClean="0"/>
          </a:p>
          <a:p>
            <a:pPr lvl="2" eaLnBrk="1" hangingPunct="1">
              <a:defRPr/>
            </a:pPr>
            <a:r>
              <a:rPr lang="de-DE" altLang="de-DE" dirty="0" smtClean="0"/>
              <a:t>Das Wort “heilig” hat häufig mit Personen zu tun</a:t>
            </a:r>
          </a:p>
          <a:p>
            <a:pPr lvl="3" eaLnBrk="1" hangingPunct="1">
              <a:defRPr/>
            </a:pPr>
            <a:r>
              <a:rPr lang="de-DE" altLang="de-DE" dirty="0" smtClean="0"/>
              <a:t>Heiliger (8, 13), heiliges Volk (8,24; vgl. 12,7 dort mit demselben Wort wie in 8,14)</a:t>
            </a:r>
          </a:p>
          <a:p>
            <a:pPr lvl="2" eaLnBrk="1" hangingPunct="1">
              <a:defRPr/>
            </a:pPr>
            <a:r>
              <a:rPr lang="de-DE" altLang="de-DE" dirty="0" smtClean="0"/>
              <a:t>„Heiliges“ in der Frage in 8,13 scheint näher zum „Heer“ zu gehören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20835" name="Rectangle 2"/>
          <p:cNvSpPr>
            <a:spLocks noGrp="1" noChangeArrowheads="1"/>
          </p:cNvSpPr>
          <p:nvPr>
            <p:ph type="title"/>
          </p:nvPr>
        </p:nvSpPr>
        <p:spPr/>
        <p:txBody>
          <a:bodyPr/>
          <a:lstStyle/>
          <a:p>
            <a:pPr eaLnBrk="1" hangingPunct="1"/>
            <a:r>
              <a:rPr lang="en-US" altLang="de-DE" i="1" smtClean="0"/>
              <a:t>Wenitsdaq Qodäsch</a:t>
            </a:r>
          </a:p>
        </p:txBody>
      </p:sp>
      <p:sp>
        <p:nvSpPr>
          <p:cNvPr id="120836"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Die Antwort in 8,14 umfasst alle Angriffspunkte des Horns (siehe die Aufzählung in 8,13)</a:t>
            </a:r>
          </a:p>
          <a:p>
            <a:pPr lvl="1" eaLnBrk="1" hangingPunct="1"/>
            <a:r>
              <a:rPr lang="de-DE" altLang="de-DE" dirty="0" err="1" smtClean="0"/>
              <a:t>Tamid</a:t>
            </a:r>
            <a:endParaRPr lang="de-DE" altLang="de-DE" dirty="0" smtClean="0"/>
          </a:p>
          <a:p>
            <a:pPr lvl="1" eaLnBrk="1" hangingPunct="1"/>
            <a:r>
              <a:rPr lang="de-DE" altLang="de-DE" dirty="0" smtClean="0"/>
              <a:t>Heiliges</a:t>
            </a:r>
          </a:p>
          <a:p>
            <a:pPr lvl="1" eaLnBrk="1" hangingPunct="1"/>
            <a:r>
              <a:rPr lang="de-DE" altLang="de-DE" dirty="0" smtClean="0"/>
              <a:t>Zertretenes Volk</a:t>
            </a:r>
          </a:p>
          <a:p>
            <a:pPr eaLnBrk="1" hangingPunct="1"/>
            <a:r>
              <a:rPr lang="de-DE" altLang="de-DE" b="1" dirty="0" smtClean="0"/>
              <a:t>„Heiliges wird wieder seinen rechtmäßigen Platz erhalten“</a:t>
            </a:r>
            <a:r>
              <a:rPr lang="de-DE" altLang="de-DE" dirty="0" smtClean="0"/>
              <a:t> bedeutet:</a:t>
            </a:r>
          </a:p>
          <a:p>
            <a:pPr lvl="1" eaLnBrk="1" hangingPunct="1"/>
            <a:r>
              <a:rPr lang="de-DE" altLang="de-DE" dirty="0" smtClean="0"/>
              <a:t>Reinigung des Heiligtums</a:t>
            </a:r>
          </a:p>
          <a:p>
            <a:pPr lvl="1" eaLnBrk="1" hangingPunct="1"/>
            <a:r>
              <a:rPr lang="de-DE" altLang="de-DE" dirty="0" smtClean="0"/>
              <a:t>Bestätigung des Volkes Gottes</a:t>
            </a:r>
          </a:p>
          <a:p>
            <a:pPr lvl="1" eaLnBrk="1" hangingPunct="1"/>
            <a:r>
              <a:rPr lang="de-DE" altLang="de-DE" dirty="0" smtClean="0"/>
              <a:t>Rechtfertigung Gottes</a:t>
            </a:r>
          </a:p>
          <a:p>
            <a:pPr marL="471487" lvl="1" indent="0" eaLnBrk="1" hangingPunct="1">
              <a:buNone/>
            </a:pPr>
            <a:r>
              <a:rPr lang="de-DE" altLang="de-DE" dirty="0" smtClean="0"/>
              <a:t>	Das sind die Themen des Versöhnungstages</a:t>
            </a:r>
          </a:p>
        </p:txBody>
      </p:sp>
      <p:sp>
        <p:nvSpPr>
          <p:cNvPr id="6" name="AutoShape 4"/>
          <p:cNvSpPr>
            <a:spLocks noChangeArrowheads="1"/>
          </p:cNvSpPr>
          <p:nvPr/>
        </p:nvSpPr>
        <p:spPr bwMode="auto">
          <a:xfrm>
            <a:off x="827584" y="4824000"/>
            <a:ext cx="647700" cy="287337"/>
          </a:xfrm>
          <a:prstGeom prst="rightArrow">
            <a:avLst>
              <a:gd name="adj1" fmla="val 50000"/>
              <a:gd name="adj2" fmla="val 52847"/>
            </a:avLst>
          </a:prstGeom>
          <a:solidFill>
            <a:srgbClr val="0000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Font typeface="Wingdings" pitchFamily="2" charset="2"/>
              <a:buChar char="o"/>
              <a:defRPr sz="3000">
                <a:solidFill>
                  <a:schemeClr val="tx1"/>
                </a:solidFill>
                <a:latin typeface="Humanst521 BT" pitchFamily="34" charset="0"/>
              </a:defRPr>
            </a:lvl1pPr>
            <a:lvl2pPr marL="742950" indent="-285750" eaLnBrk="0" hangingPunct="0">
              <a:spcBef>
                <a:spcPct val="20000"/>
              </a:spcBef>
              <a:buClr>
                <a:schemeClr val="accent2"/>
              </a:buClr>
              <a:buFont typeface="Wingdings" pitchFamily="2" charset="2"/>
              <a:buChar char="n"/>
              <a:defRPr sz="2600">
                <a:solidFill>
                  <a:schemeClr val="tx1"/>
                </a:solidFill>
                <a:latin typeface="Humanst521 BT" pitchFamily="34" charset="0"/>
              </a:defRPr>
            </a:lvl2pPr>
            <a:lvl3pPr marL="1143000" indent="-228600" eaLnBrk="0" hangingPunct="0">
              <a:spcBef>
                <a:spcPct val="20000"/>
              </a:spcBef>
              <a:buClr>
                <a:schemeClr val="accent2"/>
              </a:buClr>
              <a:buFont typeface="Wingdings" pitchFamily="2" charset="2"/>
              <a:buChar char="o"/>
              <a:defRPr sz="2300">
                <a:solidFill>
                  <a:schemeClr val="tx1"/>
                </a:solidFill>
                <a:latin typeface="Humanst521 BT" pitchFamily="34" charset="0"/>
              </a:defRPr>
            </a:lvl3pPr>
            <a:lvl4pPr marL="1600200" indent="-228600" eaLnBrk="0" hangingPunct="0">
              <a:spcBef>
                <a:spcPct val="20000"/>
              </a:spcBef>
              <a:buClr>
                <a:schemeClr val="accent2"/>
              </a:buClr>
              <a:buFont typeface="Wingdings" pitchFamily="2" charset="2"/>
              <a:buChar char="n"/>
              <a:defRPr sz="2000">
                <a:solidFill>
                  <a:schemeClr val="tx1"/>
                </a:solidFill>
                <a:latin typeface="Humanst521 BT" pitchFamily="34" charset="0"/>
              </a:defRPr>
            </a:lvl4pPr>
            <a:lvl5pPr marL="2057400" indent="-228600" eaLnBrk="0" hangingPunct="0">
              <a:spcBef>
                <a:spcPct val="25000"/>
              </a:spcBef>
              <a:buClr>
                <a:schemeClr val="accent2"/>
              </a:buClr>
              <a:buFont typeface="Wingdings" pitchFamily="2" charset="2"/>
              <a:buChar char="§"/>
              <a:defRPr>
                <a:solidFill>
                  <a:schemeClr val="tx1"/>
                </a:solidFill>
                <a:latin typeface="Humanst521 BT" pitchFamily="34" charset="0"/>
              </a:defRPr>
            </a:lvl5pPr>
            <a:lvl6pPr marL="25146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6pPr>
            <a:lvl7pPr marL="29718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7pPr>
            <a:lvl8pPr marL="34290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8pPr>
            <a:lvl9pPr marL="38862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9pPr>
          </a:lstStyle>
          <a:p>
            <a:pPr eaLnBrk="1" hangingPunct="1">
              <a:spcBef>
                <a:spcPct val="0"/>
              </a:spcBef>
              <a:buClrTx/>
              <a:buFontTx/>
              <a:buNone/>
            </a:pPr>
            <a:endParaRPr lang="de-DE" altLang="de-DE" sz="1800">
              <a:latin typeface="Verdan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dirty="0" err="1" smtClean="0"/>
              <a:t>Versöhnungstag</a:t>
            </a:r>
            <a:r>
              <a:rPr lang="en-US" altLang="de-DE" dirty="0" smtClean="0"/>
              <a:t> (VT) in Daniel 8</a:t>
            </a:r>
            <a:endParaRPr lang="de-DE" dirty="0"/>
          </a:p>
        </p:txBody>
      </p:sp>
      <p:sp>
        <p:nvSpPr>
          <p:cNvPr id="3" name="Rectangle 3"/>
          <p:cNvSpPr txBox="1">
            <a:spLocks noChangeArrowheads="1"/>
          </p:cNvSpPr>
          <p:nvPr/>
        </p:nvSpPr>
        <p:spPr>
          <a:xfrm>
            <a:off x="566738" y="1484313"/>
            <a:ext cx="8397750" cy="4752975"/>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16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12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a:lstStyle>
          <a:p>
            <a:pPr eaLnBrk="1" hangingPunct="1"/>
            <a:r>
              <a:rPr lang="de-DE" altLang="de-DE" kern="0" dirty="0"/>
              <a:t>Gottes Volk, das Heiligtum und Gott selbst werden nur durch ein Ritual am VT zu ihrem Recht gebracht !!</a:t>
            </a:r>
          </a:p>
          <a:p>
            <a:pPr eaLnBrk="1" hangingPunct="1"/>
            <a:r>
              <a:rPr lang="de-DE" altLang="de-DE" kern="0" dirty="0"/>
              <a:t>Kombination der Themen </a:t>
            </a:r>
            <a:r>
              <a:rPr lang="de-DE" altLang="de-DE" kern="0" dirty="0" smtClean="0"/>
              <a:t>Kult, Gericht, Schöpfung</a:t>
            </a:r>
            <a:endParaRPr lang="de-DE" altLang="de-DE" kern="0" dirty="0"/>
          </a:p>
          <a:p>
            <a:pPr eaLnBrk="1" hangingPunct="1"/>
            <a:r>
              <a:rPr lang="de-DE" altLang="de-DE" kern="0" dirty="0"/>
              <a:t>Rebellische </a:t>
            </a:r>
            <a:r>
              <a:rPr lang="de-DE" altLang="de-DE" i="1" kern="0" dirty="0" err="1"/>
              <a:t>pescha</a:t>
            </a:r>
            <a:r>
              <a:rPr lang="de-DE" altLang="de-DE" kern="0" dirty="0"/>
              <a:t>-Sünde (</a:t>
            </a:r>
            <a:r>
              <a:rPr lang="de-DE" altLang="de-DE" kern="0" dirty="0" smtClean="0"/>
              <a:t>Da </a:t>
            </a:r>
            <a:r>
              <a:rPr lang="de-DE" altLang="de-DE" kern="0" dirty="0"/>
              <a:t>8,12) wird kultisch nur am VT gereinigt (3Mo </a:t>
            </a:r>
            <a:r>
              <a:rPr lang="de-DE" altLang="de-DE" kern="0" dirty="0" smtClean="0"/>
              <a:t>16,16.21)</a:t>
            </a:r>
          </a:p>
          <a:p>
            <a:pPr eaLnBrk="1" hangingPunct="1"/>
            <a:r>
              <a:rPr lang="de-DE" altLang="de-DE" i="1" kern="0" dirty="0" err="1"/>
              <a:t>Qodäsch</a:t>
            </a:r>
            <a:r>
              <a:rPr lang="de-DE" altLang="de-DE" kern="0" dirty="0"/>
              <a:t> („Heiliges“) in </a:t>
            </a:r>
            <a:r>
              <a:rPr lang="de-DE" altLang="de-DE" kern="0" dirty="0" smtClean="0"/>
              <a:t>Da </a:t>
            </a:r>
            <a:r>
              <a:rPr lang="de-DE" altLang="de-DE" kern="0" dirty="0"/>
              <a:t>8,13.14 ist ein Schlüsselwort in 3Mo 16 </a:t>
            </a:r>
            <a:endParaRPr lang="de-DE" altLang="de-DE" kern="0" dirty="0" smtClean="0"/>
          </a:p>
          <a:p>
            <a:pPr eaLnBrk="1" hangingPunct="1"/>
            <a:r>
              <a:rPr lang="de-DE" altLang="de-DE" kern="0" dirty="0" smtClean="0"/>
              <a:t>Schöpfungssprache „Abend-Morgen</a:t>
            </a:r>
            <a:r>
              <a:rPr lang="de-DE" altLang="de-DE" kern="0" dirty="0"/>
              <a:t>“ erinnert </a:t>
            </a:r>
            <a:r>
              <a:rPr lang="de-DE" altLang="de-DE" kern="0" dirty="0" smtClean="0"/>
              <a:t>auch an </a:t>
            </a:r>
            <a:r>
              <a:rPr lang="de-DE" altLang="de-DE" kern="0" dirty="0"/>
              <a:t>VT, der am Abend beginnt (3Mo 23,32) </a:t>
            </a:r>
            <a:endParaRPr lang="de-DE" altLang="de-DE" kern="0" dirty="0" smtClean="0"/>
          </a:p>
          <a:p>
            <a:pPr eaLnBrk="1" hangingPunct="1"/>
            <a:r>
              <a:rPr lang="de-DE" altLang="de-DE" kern="0" dirty="0" smtClean="0"/>
              <a:t>Tiersymbolik gebraucht Opfertiere: Widder, Ziegenbock (3Mo 16,5)</a:t>
            </a:r>
          </a:p>
          <a:p>
            <a:pPr eaLnBrk="1" hangingPunct="1"/>
            <a:r>
              <a:rPr lang="de-DE" altLang="de-DE" kern="0" dirty="0" smtClean="0"/>
              <a:t>“Der Ziegenbock, der zottige” (Da 8,21): “zottig” steht 14x in 3Mo 16</a:t>
            </a:r>
          </a:p>
          <a:p>
            <a:pPr eaLnBrk="1" hangingPunct="1"/>
            <a:r>
              <a:rPr lang="de-DE" altLang="de-DE" kern="0" dirty="0" smtClean="0"/>
              <a:t>Parallelvision in Da 7 enthält VT-Elemente</a:t>
            </a:r>
          </a:p>
          <a:p>
            <a:pPr eaLnBrk="1" hangingPunct="1"/>
            <a:r>
              <a:rPr lang="de-DE" altLang="de-DE" kern="0" dirty="0" err="1"/>
              <a:t>Griech</a:t>
            </a:r>
            <a:r>
              <a:rPr lang="de-DE" altLang="de-DE" kern="0" dirty="0"/>
              <a:t>. </a:t>
            </a:r>
            <a:r>
              <a:rPr lang="de-DE" altLang="de-DE" i="1" kern="0" dirty="0" err="1"/>
              <a:t>katharizo</a:t>
            </a:r>
            <a:r>
              <a:rPr lang="de-DE" altLang="de-DE" kern="0" dirty="0"/>
              <a:t> („reinigen“) in Da 8,14 steht in 3Mo 16,19.20.30 </a:t>
            </a:r>
            <a:endParaRPr lang="de-DE" altLang="de-DE" kern="0" dirty="0" smtClean="0"/>
          </a:p>
          <a:p>
            <a:pPr eaLnBrk="1" hangingPunct="1"/>
            <a:r>
              <a:rPr lang="de-DE" altLang="de-DE" kern="0" dirty="0" smtClean="0"/>
              <a:t>Hiob 4,17: </a:t>
            </a:r>
            <a:r>
              <a:rPr lang="de-DE" altLang="de-DE" i="1" kern="0" dirty="0" err="1" smtClean="0"/>
              <a:t>zadaq</a:t>
            </a:r>
            <a:r>
              <a:rPr lang="de-DE" altLang="de-DE" kern="0" dirty="0" smtClean="0"/>
              <a:t> (Da 8,14) und </a:t>
            </a:r>
            <a:r>
              <a:rPr lang="de-DE" altLang="de-DE" i="1" kern="0" dirty="0" err="1" smtClean="0"/>
              <a:t>taher</a:t>
            </a:r>
            <a:r>
              <a:rPr lang="de-DE" altLang="de-DE" kern="0" dirty="0" smtClean="0"/>
              <a:t> (3Mo 16) in Parallelismus</a:t>
            </a:r>
          </a:p>
          <a:p>
            <a:pPr eaLnBrk="1" hangingPunct="1">
              <a:buFont typeface="Wingdings" pitchFamily="2" charset="2"/>
              <a:buNone/>
            </a:pPr>
            <a:r>
              <a:rPr lang="de-DE" altLang="de-DE" sz="2400" b="1" kern="0" dirty="0" smtClean="0">
                <a:solidFill>
                  <a:srgbClr val="0000FF"/>
                </a:solidFill>
              </a:rPr>
              <a:t>      Makrothema in Dan 8 ist der Versöhnungstag</a:t>
            </a:r>
          </a:p>
          <a:p>
            <a:pPr eaLnBrk="1" hangingPunct="1"/>
            <a:endParaRPr lang="de-DE" altLang="de-DE" kern="0" dirty="0" smtClean="0"/>
          </a:p>
        </p:txBody>
      </p:sp>
      <p:sp>
        <p:nvSpPr>
          <p:cNvPr id="4" name="AutoShape 4"/>
          <p:cNvSpPr>
            <a:spLocks noChangeArrowheads="1"/>
          </p:cNvSpPr>
          <p:nvPr/>
        </p:nvSpPr>
        <p:spPr bwMode="auto">
          <a:xfrm>
            <a:off x="323850" y="6165999"/>
            <a:ext cx="647700" cy="287337"/>
          </a:xfrm>
          <a:prstGeom prst="rightArrow">
            <a:avLst>
              <a:gd name="adj1" fmla="val 50000"/>
              <a:gd name="adj2" fmla="val 52847"/>
            </a:avLst>
          </a:prstGeom>
          <a:solidFill>
            <a:srgbClr val="0000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Font typeface="Wingdings" pitchFamily="2" charset="2"/>
              <a:buChar char="o"/>
              <a:defRPr sz="3000">
                <a:solidFill>
                  <a:schemeClr val="tx1"/>
                </a:solidFill>
                <a:latin typeface="Humanst521 BT" pitchFamily="34" charset="0"/>
              </a:defRPr>
            </a:lvl1pPr>
            <a:lvl2pPr marL="742950" indent="-285750" eaLnBrk="0" hangingPunct="0">
              <a:spcBef>
                <a:spcPct val="20000"/>
              </a:spcBef>
              <a:buClr>
                <a:schemeClr val="accent2"/>
              </a:buClr>
              <a:buFont typeface="Wingdings" pitchFamily="2" charset="2"/>
              <a:buChar char="n"/>
              <a:defRPr sz="2600">
                <a:solidFill>
                  <a:schemeClr val="tx1"/>
                </a:solidFill>
                <a:latin typeface="Humanst521 BT" pitchFamily="34" charset="0"/>
              </a:defRPr>
            </a:lvl2pPr>
            <a:lvl3pPr marL="1143000" indent="-228600" eaLnBrk="0" hangingPunct="0">
              <a:spcBef>
                <a:spcPct val="20000"/>
              </a:spcBef>
              <a:buClr>
                <a:schemeClr val="accent2"/>
              </a:buClr>
              <a:buFont typeface="Wingdings" pitchFamily="2" charset="2"/>
              <a:buChar char="o"/>
              <a:defRPr sz="2300">
                <a:solidFill>
                  <a:schemeClr val="tx1"/>
                </a:solidFill>
                <a:latin typeface="Humanst521 BT" pitchFamily="34" charset="0"/>
              </a:defRPr>
            </a:lvl3pPr>
            <a:lvl4pPr marL="1600200" indent="-228600" eaLnBrk="0" hangingPunct="0">
              <a:spcBef>
                <a:spcPct val="20000"/>
              </a:spcBef>
              <a:buClr>
                <a:schemeClr val="accent2"/>
              </a:buClr>
              <a:buFont typeface="Wingdings" pitchFamily="2" charset="2"/>
              <a:buChar char="n"/>
              <a:defRPr sz="2000">
                <a:solidFill>
                  <a:schemeClr val="tx1"/>
                </a:solidFill>
                <a:latin typeface="Humanst521 BT" pitchFamily="34" charset="0"/>
              </a:defRPr>
            </a:lvl4pPr>
            <a:lvl5pPr marL="2057400" indent="-228600" eaLnBrk="0" hangingPunct="0">
              <a:spcBef>
                <a:spcPct val="25000"/>
              </a:spcBef>
              <a:buClr>
                <a:schemeClr val="accent2"/>
              </a:buClr>
              <a:buFont typeface="Wingdings" pitchFamily="2" charset="2"/>
              <a:buChar char="§"/>
              <a:defRPr>
                <a:solidFill>
                  <a:schemeClr val="tx1"/>
                </a:solidFill>
                <a:latin typeface="Humanst521 BT" pitchFamily="34" charset="0"/>
              </a:defRPr>
            </a:lvl5pPr>
            <a:lvl6pPr marL="25146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6pPr>
            <a:lvl7pPr marL="29718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7pPr>
            <a:lvl8pPr marL="34290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8pPr>
            <a:lvl9pPr marL="38862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9pPr>
          </a:lstStyle>
          <a:p>
            <a:pPr eaLnBrk="1" hangingPunct="1">
              <a:spcBef>
                <a:spcPct val="0"/>
              </a:spcBef>
              <a:buClrTx/>
              <a:buFontTx/>
              <a:buNone/>
            </a:pPr>
            <a:endParaRPr lang="de-DE" altLang="de-DE" sz="1800">
              <a:latin typeface="Verdana" pitchFamily="34" charset="0"/>
            </a:endParaRPr>
          </a:p>
        </p:txBody>
      </p:sp>
      <p:sp>
        <p:nvSpPr>
          <p:cNvPr id="5" name="Abgerundetes Rechteck 4"/>
          <p:cNvSpPr/>
          <p:nvPr/>
        </p:nvSpPr>
        <p:spPr>
          <a:xfrm>
            <a:off x="1043608" y="6093296"/>
            <a:ext cx="6768752" cy="432048"/>
          </a:xfrm>
          <a:prstGeom prst="roundRect">
            <a:avLst/>
          </a:prstGeom>
          <a:solidFill>
            <a:srgbClr val="0070C0">
              <a:alpha val="10000"/>
            </a:srgbClr>
          </a:solidFill>
          <a:ln w="31750">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684259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altLang="de-DE" dirty="0"/>
          </a:p>
        </p:txBody>
      </p:sp>
      <p:sp>
        <p:nvSpPr>
          <p:cNvPr id="124931" name="Rectangle 2"/>
          <p:cNvSpPr>
            <a:spLocks noGrp="1" noChangeArrowheads="1"/>
          </p:cNvSpPr>
          <p:nvPr>
            <p:ph type="title"/>
          </p:nvPr>
        </p:nvSpPr>
        <p:spPr/>
        <p:txBody>
          <a:bodyPr/>
          <a:lstStyle/>
          <a:p>
            <a:pPr eaLnBrk="1" hangingPunct="1"/>
            <a:r>
              <a:rPr lang="en-US" altLang="de-DE" smtClean="0"/>
              <a:t>Versöhnungstag - Reinigung</a:t>
            </a:r>
          </a:p>
        </p:txBody>
      </p:sp>
      <p:sp>
        <p:nvSpPr>
          <p:cNvPr id="124932" name="Rectangle 3"/>
          <p:cNvSpPr>
            <a:spLocks noGrp="1" noChangeArrowheads="1"/>
          </p:cNvSpPr>
          <p:nvPr>
            <p:ph type="body" idx="1"/>
          </p:nvPr>
        </p:nvSpPr>
        <p:spPr>
          <a:xfrm>
            <a:off x="566738" y="1484313"/>
            <a:ext cx="8001000" cy="4752975"/>
          </a:xfrm>
        </p:spPr>
        <p:txBody>
          <a:bodyPr/>
          <a:lstStyle/>
          <a:p>
            <a:pPr eaLnBrk="1" hangingPunct="1"/>
            <a:r>
              <a:rPr lang="de-DE" altLang="de-DE" smtClean="0"/>
              <a:t>Warum muss das Heiligtum gereinigt werden?</a:t>
            </a:r>
          </a:p>
          <a:p>
            <a:pPr lvl="1" eaLnBrk="1" hangingPunct="1"/>
            <a:r>
              <a:rPr lang="de-DE" altLang="de-DE" smtClean="0"/>
              <a:t>Weil Gott sündigen Menschen vergibt</a:t>
            </a:r>
          </a:p>
          <a:p>
            <a:pPr lvl="1" eaLnBrk="1" hangingPunct="1"/>
            <a:r>
              <a:rPr lang="de-DE" altLang="de-DE" smtClean="0"/>
              <a:t>Weil Menschen mit dem Namen Gottes rebellisch sündigen </a:t>
            </a:r>
          </a:p>
          <a:p>
            <a:pPr eaLnBrk="1" hangingPunct="1"/>
            <a:r>
              <a:rPr lang="de-DE" altLang="de-DE" smtClean="0"/>
              <a:t>Von welchen Sünden wird am VT das Heiligtum gereinigt?</a:t>
            </a:r>
          </a:p>
          <a:p>
            <a:pPr lvl="1" eaLnBrk="1" hangingPunct="1"/>
            <a:r>
              <a:rPr lang="de-DE" altLang="de-DE" smtClean="0"/>
              <a:t>Sünden der Gläubigen</a:t>
            </a:r>
          </a:p>
          <a:p>
            <a:pPr lvl="1" eaLnBrk="1" hangingPunct="1"/>
            <a:r>
              <a:rPr lang="de-DE" altLang="de-DE" smtClean="0"/>
              <a:t>Sünden derer, die vorgeben, Gläubige zu sein</a:t>
            </a:r>
          </a:p>
          <a:p>
            <a:pPr lvl="1" eaLnBrk="1" hangingPunct="1"/>
            <a:r>
              <a:rPr lang="de-DE" altLang="de-DE" smtClean="0"/>
              <a:t>Bekannte Sünden und nicht-bereute Sünden</a:t>
            </a:r>
          </a:p>
          <a:p>
            <a:pPr lvl="2" eaLnBrk="1" hangingPunct="1"/>
            <a:r>
              <a:rPr lang="de-DE" altLang="de-DE" smtClean="0"/>
              <a:t>3. Mose 16,16</a:t>
            </a:r>
          </a:p>
          <a:p>
            <a:pPr lvl="2" eaLnBrk="1" hangingPunct="1"/>
            <a:r>
              <a:rPr lang="de-DE" altLang="de-DE" smtClean="0"/>
              <a:t>3. Mose 20,2-3</a:t>
            </a:r>
          </a:p>
          <a:p>
            <a:pPr lvl="2" eaLnBrk="1" hangingPunct="1"/>
            <a:r>
              <a:rPr lang="de-DE" altLang="de-DE" smtClean="0"/>
              <a:t>4. Mose 19,13</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altLang="de-DE" dirty="0"/>
          </a:p>
        </p:txBody>
      </p:sp>
      <p:sp>
        <p:nvSpPr>
          <p:cNvPr id="125955" name="Rectangle 2"/>
          <p:cNvSpPr>
            <a:spLocks noGrp="1" noChangeArrowheads="1"/>
          </p:cNvSpPr>
          <p:nvPr>
            <p:ph type="title"/>
          </p:nvPr>
        </p:nvSpPr>
        <p:spPr/>
        <p:txBody>
          <a:bodyPr/>
          <a:lstStyle/>
          <a:p>
            <a:pPr eaLnBrk="1" hangingPunct="1"/>
            <a:r>
              <a:rPr lang="en-US" altLang="de-DE" smtClean="0"/>
              <a:t>Versöhnungstag – Volk Gottes</a:t>
            </a:r>
          </a:p>
        </p:txBody>
      </p:sp>
      <p:sp>
        <p:nvSpPr>
          <p:cNvPr id="125956"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Was passiert mit dem Volk am Versöhnungstag?</a:t>
            </a:r>
          </a:p>
          <a:p>
            <a:pPr lvl="1" eaLnBrk="1" hangingPunct="1"/>
            <a:r>
              <a:rPr lang="de-DE" altLang="de-DE" dirty="0" smtClean="0"/>
              <a:t>Demonstration der fortwährenden Loyalität der Gläubigen (3Mo 16,29-31; 23,27-32)</a:t>
            </a:r>
          </a:p>
          <a:p>
            <a:pPr lvl="2" eaLnBrk="1" hangingPunct="1"/>
            <a:r>
              <a:rPr lang="de-DE" altLang="de-DE" dirty="0" smtClean="0"/>
              <a:t>sich selbst demütigen</a:t>
            </a:r>
          </a:p>
          <a:p>
            <a:pPr lvl="2" eaLnBrk="1" hangingPunct="1"/>
            <a:r>
              <a:rPr lang="de-DE" altLang="de-DE" dirty="0"/>
              <a:t>k</a:t>
            </a:r>
            <a:r>
              <a:rPr lang="de-DE" altLang="de-DE" dirty="0" smtClean="0"/>
              <a:t>einerlei Arbeit tun</a:t>
            </a:r>
          </a:p>
          <a:p>
            <a:pPr lvl="2" eaLnBrk="1" hangingPunct="1"/>
            <a:r>
              <a:rPr lang="de-AT" altLang="de-DE" dirty="0" smtClean="0"/>
              <a:t>zum Heiligtum kommen</a:t>
            </a:r>
            <a:endParaRPr lang="de-DE" altLang="de-DE" dirty="0" smtClean="0"/>
          </a:p>
          <a:p>
            <a:pPr lvl="1" eaLnBrk="1" hangingPunct="1"/>
            <a:r>
              <a:rPr lang="de-DE" altLang="de-DE" dirty="0" smtClean="0"/>
              <a:t>Bekundet</a:t>
            </a:r>
          </a:p>
          <a:p>
            <a:pPr lvl="2" eaLnBrk="1" hangingPunct="1"/>
            <a:r>
              <a:rPr lang="de-DE" altLang="de-DE" dirty="0" smtClean="0"/>
              <a:t>demütige Abhängigkeit von Gott zur Zeit </a:t>
            </a:r>
          </a:p>
          <a:p>
            <a:pPr lvl="2" eaLnBrk="1" hangingPunct="1"/>
            <a:r>
              <a:rPr lang="de-DE" altLang="de-DE" dirty="0" smtClean="0"/>
              <a:t>ununterbrochene Fixierung/Konzentration auf Gott, ungeteilte Aufmerksamkeit</a:t>
            </a:r>
          </a:p>
          <a:p>
            <a:pPr lvl="2" eaLnBrk="1" hangingPunct="1"/>
            <a:r>
              <a:rPr lang="de-DE" altLang="de-DE" dirty="0"/>
              <a:t>m</a:t>
            </a:r>
            <a:r>
              <a:rPr lang="de-DE" altLang="de-DE" dirty="0" smtClean="0"/>
              <a:t>achtlose Gläubige verlassen sich ausschließlich auf Gott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a:p>
            <a:pPr>
              <a:defRPr/>
            </a:pPr>
            <a:endParaRPr lang="en-US" altLang="de-DE" dirty="0"/>
          </a:p>
        </p:txBody>
      </p:sp>
      <p:sp>
        <p:nvSpPr>
          <p:cNvPr id="126979" name="Rectangle 2"/>
          <p:cNvSpPr>
            <a:spLocks noGrp="1" noChangeArrowheads="1"/>
          </p:cNvSpPr>
          <p:nvPr>
            <p:ph type="title"/>
          </p:nvPr>
        </p:nvSpPr>
        <p:spPr/>
        <p:txBody>
          <a:bodyPr/>
          <a:lstStyle/>
          <a:p>
            <a:pPr eaLnBrk="1" hangingPunct="1"/>
            <a:r>
              <a:rPr lang="en-US" altLang="de-DE" dirty="0" smtClean="0"/>
              <a:t>Was </a:t>
            </a:r>
            <a:r>
              <a:rPr lang="en-US" altLang="de-DE" dirty="0" err="1" smtClean="0"/>
              <a:t>passiert</a:t>
            </a:r>
            <a:r>
              <a:rPr lang="en-US" altLang="de-DE" dirty="0" smtClean="0"/>
              <a:t> nun am </a:t>
            </a:r>
            <a:r>
              <a:rPr lang="en-US" altLang="de-DE" dirty="0" err="1" smtClean="0"/>
              <a:t>Versöhnungstag</a:t>
            </a:r>
            <a:r>
              <a:rPr lang="en-US" altLang="de-DE" dirty="0" smtClean="0"/>
              <a:t>?</a:t>
            </a:r>
          </a:p>
        </p:txBody>
      </p:sp>
      <p:sp>
        <p:nvSpPr>
          <p:cNvPr id="126980" name="Rectangle 3"/>
          <p:cNvSpPr>
            <a:spLocks noGrp="1" noChangeArrowheads="1"/>
          </p:cNvSpPr>
          <p:nvPr>
            <p:ph type="body" idx="1"/>
          </p:nvPr>
        </p:nvSpPr>
        <p:spPr>
          <a:xfrm>
            <a:off x="566738" y="1484313"/>
            <a:ext cx="8001000" cy="4752975"/>
          </a:xfrm>
        </p:spPr>
        <p:txBody>
          <a:bodyPr/>
          <a:lstStyle/>
          <a:p>
            <a:pPr eaLnBrk="1" hangingPunct="1"/>
            <a:r>
              <a:rPr lang="de-DE" altLang="de-DE" dirty="0" smtClean="0"/>
              <a:t>Gott wird als gerecht erwiesen (Theodizee)</a:t>
            </a:r>
          </a:p>
          <a:p>
            <a:pPr eaLnBrk="1" hangingPunct="1"/>
            <a:r>
              <a:rPr lang="de-DE" altLang="de-DE" dirty="0" smtClean="0"/>
              <a:t>Der loyale Freigesprochene wird als gerecht erwiesen</a:t>
            </a:r>
          </a:p>
          <a:p>
            <a:pPr eaLnBrk="1" hangingPunct="1"/>
            <a:r>
              <a:rPr lang="de-DE" altLang="de-DE" dirty="0" smtClean="0"/>
              <a:t>Der Freigesprochene, der sich um nichts mehr kümmert, wird verworfen (und damit ist Gott auch gerecht in dieser Beziehung)</a:t>
            </a:r>
          </a:p>
          <a:p>
            <a:pPr eaLnBrk="1" hangingPunct="1"/>
            <a:r>
              <a:rPr lang="de-AT" altLang="de-DE" dirty="0" smtClean="0"/>
              <a:t>Der Urheber der Sünde wird bestraft</a:t>
            </a:r>
            <a:endParaRPr lang="de-DE" altLang="de-DE"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p>
          <a:p>
            <a:pPr>
              <a:defRPr/>
            </a:pPr>
            <a:endParaRPr lang="de-DE"/>
          </a:p>
        </p:txBody>
      </p:sp>
      <p:sp>
        <p:nvSpPr>
          <p:cNvPr id="7171" name="Rectangle 2"/>
          <p:cNvSpPr>
            <a:spLocks noGrp="1" noChangeArrowheads="1"/>
          </p:cNvSpPr>
          <p:nvPr>
            <p:ph type="ctrTitle"/>
          </p:nvPr>
        </p:nvSpPr>
        <p:spPr/>
        <p:txBody>
          <a:bodyPr/>
          <a:lstStyle/>
          <a:p>
            <a:pPr eaLnBrk="1" hangingPunct="1"/>
            <a:r>
              <a:rPr lang="de-DE" altLang="de-DE" dirty="0" smtClean="0"/>
              <a:t>Erste Überlegungen</a:t>
            </a:r>
            <a:endParaRPr lang="en-US" altLang="de-DE" dirty="0" smtClean="0"/>
          </a:p>
        </p:txBody>
      </p:sp>
      <p:sp>
        <p:nvSpPr>
          <p:cNvPr id="7172" name="Rectangle 3"/>
          <p:cNvSpPr>
            <a:spLocks noGrp="1" noChangeArrowheads="1"/>
          </p:cNvSpPr>
          <p:nvPr>
            <p:ph type="subTitle" idx="1"/>
          </p:nvPr>
        </p:nvSpPr>
        <p:spPr>
          <a:xfrm>
            <a:off x="611188" y="3429000"/>
            <a:ext cx="7921625" cy="1600200"/>
          </a:xfrm>
        </p:spPr>
        <p:txBody>
          <a:bodyPr/>
          <a:lstStyle/>
          <a:p>
            <a:pPr eaLnBrk="1" hangingPunct="1"/>
            <a:endParaRPr lang="en-US" altLang="de-DE" b="1" dirty="0" smtClean="0">
              <a:solidFill>
                <a:schemeClr val="accent2"/>
              </a:solidFill>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28003" name="Rectangle 2"/>
          <p:cNvSpPr>
            <a:spLocks noGrp="1" noChangeArrowheads="1"/>
          </p:cNvSpPr>
          <p:nvPr>
            <p:ph type="title"/>
          </p:nvPr>
        </p:nvSpPr>
        <p:spPr/>
        <p:txBody>
          <a:bodyPr/>
          <a:lstStyle/>
          <a:p>
            <a:pPr eaLnBrk="1" hangingPunct="1"/>
            <a:r>
              <a:rPr lang="en-US" altLang="de-DE" smtClean="0"/>
              <a:t>Praktische Konsequenzen von Dan 8</a:t>
            </a:r>
            <a:endParaRPr lang="de-DE" altLang="de-DE" smtClean="0"/>
          </a:p>
        </p:txBody>
      </p:sp>
      <p:sp>
        <p:nvSpPr>
          <p:cNvPr id="128004" name="Rectangle 3"/>
          <p:cNvSpPr>
            <a:spLocks noGrp="1" noChangeArrowheads="1"/>
          </p:cNvSpPr>
          <p:nvPr>
            <p:ph type="body" idx="1"/>
          </p:nvPr>
        </p:nvSpPr>
        <p:spPr>
          <a:xfrm>
            <a:off x="566738" y="1484313"/>
            <a:ext cx="8001000" cy="4752975"/>
          </a:xfrm>
        </p:spPr>
        <p:txBody>
          <a:bodyPr/>
          <a:lstStyle/>
          <a:p>
            <a:pPr eaLnBrk="1" hangingPunct="1"/>
            <a:r>
              <a:rPr lang="de-DE" altLang="de-DE" sz="1800" dirty="0"/>
              <a:t>für Gott:</a:t>
            </a:r>
          </a:p>
          <a:p>
            <a:pPr lvl="1" eaLnBrk="1" hangingPunct="1"/>
            <a:r>
              <a:rPr lang="de-DE" altLang="de-DE" sz="1600" dirty="0"/>
              <a:t>Theodizee, Darlegung seines Charakters</a:t>
            </a:r>
          </a:p>
          <a:p>
            <a:pPr lvl="1" eaLnBrk="1" hangingPunct="1">
              <a:lnSpc>
                <a:spcPct val="80000"/>
              </a:lnSpc>
            </a:pPr>
            <a:r>
              <a:rPr lang="de-DE" altLang="de-DE" sz="1600" dirty="0"/>
              <a:t>Loyalität der Gläubigen bestätigt den Charakter Gottes</a:t>
            </a:r>
            <a:endParaRPr lang="de-DE" altLang="de-DE" sz="1400" dirty="0"/>
          </a:p>
          <a:p>
            <a:pPr eaLnBrk="1" hangingPunct="1"/>
            <a:r>
              <a:rPr lang="de-DE" altLang="de-DE" sz="1800" dirty="0"/>
              <a:t>fürs Universum:</a:t>
            </a:r>
          </a:p>
          <a:p>
            <a:pPr lvl="1" eaLnBrk="1" hangingPunct="1"/>
            <a:r>
              <a:rPr lang="de-AT" altLang="de-DE" sz="1600" dirty="0" smtClean="0"/>
              <a:t>Sünde wird ausgelöscht (Abschluss des Erlösungsplans)</a:t>
            </a:r>
            <a:endParaRPr lang="de-DE" altLang="de-DE" sz="1600" dirty="0" smtClean="0"/>
          </a:p>
          <a:p>
            <a:pPr lvl="1" eaLnBrk="1" hangingPunct="1"/>
            <a:r>
              <a:rPr lang="de-DE" altLang="de-DE" sz="1600" dirty="0" smtClean="0"/>
              <a:t>Der </a:t>
            </a:r>
            <a:r>
              <a:rPr lang="de-DE" altLang="de-DE" sz="1600" dirty="0"/>
              <a:t>Platz der Erlösung wird wieder Platz des Lobpreises</a:t>
            </a:r>
          </a:p>
          <a:p>
            <a:pPr eaLnBrk="1" hangingPunct="1"/>
            <a:r>
              <a:rPr lang="de-DE" altLang="de-DE" sz="1800" dirty="0" smtClean="0"/>
              <a:t>für die Mission:</a:t>
            </a:r>
          </a:p>
          <a:p>
            <a:pPr lvl="1" eaLnBrk="1" hangingPunct="1"/>
            <a:r>
              <a:rPr lang="de-DE" altLang="de-DE" sz="1600" dirty="0" smtClean="0"/>
              <a:t>Verkündigung = wieder-zu-seinem-Recht-bringen (Dan 8,14)</a:t>
            </a:r>
          </a:p>
          <a:p>
            <a:pPr lvl="1" eaLnBrk="1" hangingPunct="1"/>
            <a:r>
              <a:rPr lang="de-DE" altLang="de-DE" sz="1600" dirty="0" smtClean="0"/>
              <a:t>Verkündigung des Evangeliums, der 3EB, der Heiligtumsbotschaft</a:t>
            </a:r>
          </a:p>
          <a:p>
            <a:pPr eaLnBrk="1" hangingPunct="1"/>
            <a:r>
              <a:rPr lang="de-DE" altLang="de-DE" sz="1800" dirty="0" smtClean="0"/>
              <a:t>für mich persönlich:</a:t>
            </a:r>
          </a:p>
          <a:p>
            <a:pPr lvl="1" eaLnBrk="1" hangingPunct="1"/>
            <a:r>
              <a:rPr lang="de-DE" altLang="de-DE" sz="1600" i="1" dirty="0" err="1" smtClean="0"/>
              <a:t>Tamid</a:t>
            </a:r>
            <a:r>
              <a:rPr lang="de-DE" altLang="de-DE" sz="1600" dirty="0" smtClean="0"/>
              <a:t>: Anbetung, (kultische) Bundestreue</a:t>
            </a:r>
          </a:p>
          <a:p>
            <a:pPr lvl="1" eaLnBrk="1" hangingPunct="1"/>
            <a:r>
              <a:rPr lang="de-DE" altLang="de-DE" sz="1600" dirty="0"/>
              <a:t>(geheiligtes) Leben mit dem Opfer und Hohepriester Jesus Christus</a:t>
            </a:r>
          </a:p>
          <a:p>
            <a:pPr lvl="1" eaLnBrk="1" hangingPunct="1"/>
            <a:r>
              <a:rPr lang="de-DE" altLang="de-DE" sz="1600" dirty="0" smtClean="0"/>
              <a:t>Entwicklung meines Charakters</a:t>
            </a:r>
          </a:p>
          <a:p>
            <a:pPr lvl="1" eaLnBrk="1" hangingPunct="1"/>
            <a:r>
              <a:rPr lang="de-DE" altLang="de-DE" sz="1600" dirty="0" smtClean="0"/>
              <a:t>klare Absage an Sünde</a:t>
            </a:r>
          </a:p>
          <a:p>
            <a:pPr lvl="1" eaLnBrk="1" hangingPunct="1"/>
            <a:r>
              <a:rPr lang="de-DE" altLang="de-DE" sz="1600" dirty="0" smtClean="0"/>
              <a:t>Fokus auf Christus (Erlösung), nicht auf mich selbst (</a:t>
            </a:r>
            <a:r>
              <a:rPr lang="de-DE" altLang="de-DE" sz="1600" dirty="0" err="1" smtClean="0"/>
              <a:t>Perfektionionismus</a:t>
            </a:r>
            <a:r>
              <a:rPr lang="de-DE" altLang="de-DE" sz="1600" dirty="0" smtClean="0"/>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ltLang="de-DE"/>
          </a:p>
          <a:p>
            <a:pPr>
              <a:defRPr/>
            </a:pPr>
            <a:endParaRPr lang="de-DE" altLang="de-DE"/>
          </a:p>
        </p:txBody>
      </p:sp>
      <p:sp>
        <p:nvSpPr>
          <p:cNvPr id="130051" name="Rectangle 2"/>
          <p:cNvSpPr>
            <a:spLocks noGrp="1" noChangeArrowheads="1"/>
          </p:cNvSpPr>
          <p:nvPr>
            <p:ph type="ctrTitle"/>
          </p:nvPr>
        </p:nvSpPr>
        <p:spPr/>
        <p:txBody>
          <a:bodyPr/>
          <a:lstStyle/>
          <a:p>
            <a:pPr eaLnBrk="1" hangingPunct="1"/>
            <a:r>
              <a:rPr lang="de-DE" altLang="de-DE" sz="2400" dirty="0" smtClean="0"/>
              <a:t>So </a:t>
            </a:r>
            <a:r>
              <a:rPr lang="de-DE" altLang="de-DE" sz="2400" dirty="0" err="1" smtClean="0"/>
              <a:t>what</a:t>
            </a:r>
            <a:r>
              <a:rPr lang="de-DE" altLang="de-DE" sz="2400" dirty="0" smtClean="0"/>
              <a:t>? Was geht das mich an?</a:t>
            </a:r>
            <a:endParaRPr lang="en-US" altLang="de-DE" sz="2400" dirty="0" smtClean="0"/>
          </a:p>
        </p:txBody>
      </p:sp>
      <p:sp>
        <p:nvSpPr>
          <p:cNvPr id="130052" name="Rectangle 3"/>
          <p:cNvSpPr>
            <a:spLocks noGrp="1" noChangeArrowheads="1"/>
          </p:cNvSpPr>
          <p:nvPr>
            <p:ph type="subTitle" idx="1"/>
          </p:nvPr>
        </p:nvSpPr>
        <p:spPr/>
        <p:txBody>
          <a:bodyPr/>
          <a:lstStyle/>
          <a:p>
            <a:pPr eaLnBrk="1" hangingPunct="1"/>
            <a:r>
              <a:rPr lang="de-DE" altLang="de-DE" sz="2400" b="1" dirty="0" smtClean="0">
                <a:solidFill>
                  <a:schemeClr val="accent2"/>
                </a:solidFill>
              </a:rPr>
              <a:t>Die praktische Konsequenz</a:t>
            </a:r>
            <a:endParaRPr lang="en-US" altLang="de-DE" sz="2400" b="1" dirty="0" smtClean="0">
              <a:solidFill>
                <a:schemeClr val="accent2"/>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29027" name="Rectangle 2"/>
          <p:cNvSpPr>
            <a:spLocks noGrp="1" noChangeArrowheads="1"/>
          </p:cNvSpPr>
          <p:nvPr>
            <p:ph type="title"/>
          </p:nvPr>
        </p:nvSpPr>
        <p:spPr/>
        <p:txBody>
          <a:bodyPr/>
          <a:lstStyle/>
          <a:p>
            <a:pPr eaLnBrk="1" hangingPunct="1"/>
            <a:r>
              <a:rPr lang="de-DE" altLang="de-DE" smtClean="0"/>
              <a:t>Praktische Konsequenzen</a:t>
            </a:r>
          </a:p>
        </p:txBody>
      </p:sp>
      <p:sp>
        <p:nvSpPr>
          <p:cNvPr id="129028" name="Rectangle 3"/>
          <p:cNvSpPr>
            <a:spLocks noGrp="1" noChangeArrowheads="1"/>
          </p:cNvSpPr>
          <p:nvPr>
            <p:ph type="body" idx="1"/>
          </p:nvPr>
        </p:nvSpPr>
        <p:spPr/>
        <p:txBody>
          <a:bodyPr/>
          <a:lstStyle/>
          <a:p>
            <a:pPr eaLnBrk="1" hangingPunct="1"/>
            <a:r>
              <a:rPr lang="de-DE" altLang="de-DE" dirty="0"/>
              <a:t>Verstehe die Zeit, in der wir leben</a:t>
            </a:r>
          </a:p>
          <a:p>
            <a:pPr eaLnBrk="1" hangingPunct="1"/>
            <a:r>
              <a:rPr lang="de-DE" altLang="de-DE" dirty="0" smtClean="0"/>
              <a:t>Bleibe nicht länger still – Schrei “Wie lange?”</a:t>
            </a:r>
          </a:p>
          <a:p>
            <a:pPr eaLnBrk="1" hangingPunct="1"/>
            <a:r>
              <a:rPr lang="de-DE" altLang="de-DE" dirty="0" smtClean="0"/>
              <a:t>Ergreife Partei und tritt der </a:t>
            </a:r>
            <a:r>
              <a:rPr lang="de-DE" altLang="de-DE" dirty="0"/>
              <a:t>himmlischen Allianz </a:t>
            </a:r>
            <a:r>
              <a:rPr lang="de-DE" altLang="de-DE" dirty="0" smtClean="0"/>
              <a:t>bei</a:t>
            </a:r>
          </a:p>
          <a:p>
            <a:pPr lvl="1" eaLnBrk="1" hangingPunct="1"/>
            <a:r>
              <a:rPr lang="de-DE" altLang="de-DE" dirty="0" smtClean="0"/>
              <a:t>Es </a:t>
            </a:r>
            <a:r>
              <a:rPr lang="de-DE" altLang="de-DE" i="1" dirty="0" smtClean="0"/>
              <a:t>gibt</a:t>
            </a:r>
            <a:r>
              <a:rPr lang="de-DE" altLang="de-DE" dirty="0" smtClean="0"/>
              <a:t> einen geistlichen Kampf im übernatürlichen Bereich</a:t>
            </a:r>
          </a:p>
          <a:p>
            <a:pPr lvl="1" eaLnBrk="1" hangingPunct="1"/>
            <a:r>
              <a:rPr lang="de-DE" altLang="de-DE" dirty="0"/>
              <a:t>Wisse, dass du nicht allein bist: Engel sind auf unserer Seite</a:t>
            </a:r>
          </a:p>
          <a:p>
            <a:pPr eaLnBrk="1" hangingPunct="1"/>
            <a:r>
              <a:rPr lang="de-DE" altLang="de-DE" dirty="0" smtClean="0"/>
              <a:t>Vertraue</a:t>
            </a:r>
            <a:r>
              <a:rPr lang="de-DE" altLang="de-DE" dirty="0"/>
              <a:t>, dass Gott der Herr </a:t>
            </a:r>
            <a:r>
              <a:rPr lang="de-DE" altLang="de-DE" i="1" dirty="0"/>
              <a:t>ist</a:t>
            </a:r>
          </a:p>
          <a:p>
            <a:pPr lvl="1" eaLnBrk="1" hangingPunct="1"/>
            <a:r>
              <a:rPr lang="de-DE" altLang="de-DE" dirty="0" smtClean="0"/>
              <a:t>Gott ist bereits an der Arbeit: Das himmlische Gericht ist die göttliche Antwort auf die gegenwärtige Situation der Welt</a:t>
            </a:r>
          </a:p>
          <a:p>
            <a:pPr eaLnBrk="1" hangingPunct="1"/>
            <a:r>
              <a:rPr lang="de-DE" altLang="de-DE" dirty="0" smtClean="0"/>
              <a:t>Bleibe in enger Verbindung mit Gott: Bleibe loyal</a:t>
            </a:r>
          </a:p>
          <a:p>
            <a:pPr eaLnBrk="1" hangingPunct="1"/>
            <a:r>
              <a:rPr lang="de-DE" altLang="de-DE" dirty="0" smtClean="0"/>
              <a:t>Erfülle die Prophetie: Verkündige und zeuge von Gott, seiner Erlösung und der wahren Anbetung – Sei ein aktiver Teil der Adventgemeinde</a:t>
            </a:r>
          </a:p>
          <a:p>
            <a:pPr eaLnBrk="1" hangingPunct="1"/>
            <a:r>
              <a:rPr lang="de-AT" altLang="de-DE" i="1" dirty="0" err="1" smtClean="0"/>
              <a:t>Get</a:t>
            </a:r>
            <a:r>
              <a:rPr lang="de-AT" altLang="de-DE" i="1" dirty="0" smtClean="0"/>
              <a:t> </a:t>
            </a:r>
            <a:r>
              <a:rPr lang="de-AT" altLang="de-DE" i="1" dirty="0" err="1" smtClean="0"/>
              <a:t>ready</a:t>
            </a:r>
            <a:r>
              <a:rPr lang="de-AT" altLang="de-DE" i="1" dirty="0" smtClean="0"/>
              <a:t> </a:t>
            </a:r>
            <a:r>
              <a:rPr lang="de-AT" altLang="de-DE" i="1" dirty="0" err="1" smtClean="0"/>
              <a:t>for</a:t>
            </a:r>
            <a:r>
              <a:rPr lang="de-AT" altLang="de-DE" i="1" dirty="0" smtClean="0"/>
              <a:t> </a:t>
            </a:r>
            <a:r>
              <a:rPr lang="de-AT" altLang="de-DE" i="1" dirty="0" err="1" smtClean="0"/>
              <a:t>heaven</a:t>
            </a:r>
            <a:r>
              <a:rPr lang="de-AT" altLang="de-DE" i="1" dirty="0" smtClean="0"/>
              <a:t>!</a:t>
            </a:r>
            <a:endParaRPr lang="de-DE" altLang="de-DE" i="1"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p:txBody>
          <a:bodyPr/>
          <a:lstStyle/>
          <a:p>
            <a:pPr>
              <a:defRPr/>
            </a:pPr>
            <a:endParaRPr lang="de-DE" altLang="de-DE"/>
          </a:p>
          <a:p>
            <a:pPr>
              <a:defRPr/>
            </a:pPr>
            <a:endParaRPr lang="de-DE" altLang="de-DE"/>
          </a:p>
        </p:txBody>
      </p:sp>
      <p:sp>
        <p:nvSpPr>
          <p:cNvPr id="5123" name="Rectangle 2"/>
          <p:cNvSpPr>
            <a:spLocks noGrp="1" noChangeArrowheads="1"/>
          </p:cNvSpPr>
          <p:nvPr>
            <p:ph type="ctrTitle"/>
          </p:nvPr>
        </p:nvSpPr>
        <p:spPr>
          <a:xfrm>
            <a:off x="685800" y="990600"/>
            <a:ext cx="7918450" cy="1371600"/>
          </a:xfrm>
        </p:spPr>
        <p:txBody>
          <a:bodyPr/>
          <a:lstStyle/>
          <a:p>
            <a:pPr eaLnBrk="1" hangingPunct="1"/>
            <a:r>
              <a:rPr lang="de-DE" altLang="de-DE" dirty="0" smtClean="0"/>
              <a:t>Warum Daniel 08/14? Quick Facts</a:t>
            </a:r>
            <a:endParaRPr lang="en-US" altLang="de-DE" dirty="0" smtClean="0"/>
          </a:p>
        </p:txBody>
      </p:sp>
      <p:sp>
        <p:nvSpPr>
          <p:cNvPr id="2" name="Untertitel 1"/>
          <p:cNvSpPr>
            <a:spLocks noGrp="1"/>
          </p:cNvSpPr>
          <p:nvPr>
            <p:ph type="subTitle" idx="1"/>
          </p:nvPr>
        </p:nvSpPr>
        <p:spPr/>
        <p:txBody>
          <a:bodyPr/>
          <a:lstStyle/>
          <a:p>
            <a:endParaRPr lang="de-DE"/>
          </a:p>
        </p:txBody>
      </p:sp>
      <p:sp>
        <p:nvSpPr>
          <p:cNvPr id="6" name="Rectangle 3"/>
          <p:cNvSpPr txBox="1">
            <a:spLocks noChangeArrowheads="1"/>
          </p:cNvSpPr>
          <p:nvPr/>
        </p:nvSpPr>
        <p:spPr bwMode="auto">
          <a:xfrm>
            <a:off x="1017588" y="3429000"/>
            <a:ext cx="70104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Clr>
                <a:schemeClr val="accent2"/>
              </a:buClr>
              <a:buFont typeface="Wingdings" pitchFamily="2" charset="2"/>
              <a:buNone/>
              <a:defRPr sz="2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a:solidFill>
                  <a:schemeClr val="tx1"/>
                </a:solidFill>
                <a:latin typeface="+mn-lt"/>
              </a:defRPr>
            </a:lvl9pPr>
          </a:lstStyle>
          <a:p>
            <a:pPr eaLnBrk="1" hangingPunct="1">
              <a:lnSpc>
                <a:spcPct val="90000"/>
              </a:lnSpc>
            </a:pPr>
            <a:r>
              <a:rPr lang="en-US" altLang="de-DE" kern="0" dirty="0" smtClean="0"/>
              <a:t>Martin </a:t>
            </a:r>
            <a:r>
              <a:rPr lang="en-US" altLang="de-DE" kern="0" dirty="0" smtClean="0"/>
              <a:t>Pröbstle</a:t>
            </a:r>
          </a:p>
          <a:p>
            <a:pPr eaLnBrk="1" hangingPunct="1">
              <a:lnSpc>
                <a:spcPct val="90000"/>
              </a:lnSpc>
            </a:pPr>
            <a:r>
              <a:rPr lang="en-US" altLang="de-DE" sz="1600" kern="0" dirty="0" smtClean="0"/>
              <a:t>(Seminar Schloss Bogenhofen)</a:t>
            </a:r>
          </a:p>
        </p:txBody>
      </p:sp>
    </p:spTree>
    <p:extLst>
      <p:ext uri="{BB962C8B-B14F-4D97-AF65-F5344CB8AC3E}">
        <p14:creationId xmlns:p14="http://schemas.microsoft.com/office/powerpoint/2010/main" val="58410291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8195" name="Rectangle 2"/>
          <p:cNvSpPr>
            <a:spLocks noGrp="1" noChangeArrowheads="1"/>
          </p:cNvSpPr>
          <p:nvPr>
            <p:ph type="title"/>
          </p:nvPr>
        </p:nvSpPr>
        <p:spPr/>
        <p:txBody>
          <a:bodyPr/>
          <a:lstStyle/>
          <a:p>
            <a:pPr eaLnBrk="1" hangingPunct="1"/>
            <a:r>
              <a:rPr lang="de-DE" altLang="de-DE" dirty="0" smtClean="0"/>
              <a:t>Warum Daniel 08/14?</a:t>
            </a:r>
          </a:p>
        </p:txBody>
      </p:sp>
      <p:sp>
        <p:nvSpPr>
          <p:cNvPr id="8196" name="Rectangle 3"/>
          <p:cNvSpPr>
            <a:spLocks noGrp="1" noChangeArrowheads="1"/>
          </p:cNvSpPr>
          <p:nvPr>
            <p:ph type="body" idx="1"/>
          </p:nvPr>
        </p:nvSpPr>
        <p:spPr/>
        <p:txBody>
          <a:bodyPr/>
          <a:lstStyle/>
          <a:p>
            <a:pPr eaLnBrk="1" hangingPunct="1"/>
            <a:r>
              <a:rPr lang="de-DE" altLang="de-DE" dirty="0" smtClean="0"/>
              <a:t>Da 8 ist für STA ein grundlegendes Kapitel</a:t>
            </a:r>
          </a:p>
          <a:p>
            <a:pPr lvl="1" eaLnBrk="1" hangingPunct="1"/>
            <a:r>
              <a:rPr lang="de-DE" altLang="de-DE" dirty="0" smtClean="0"/>
              <a:t>Themen: Kleines Horn, Heiligtum, Versöhnungstag, 1844</a:t>
            </a:r>
          </a:p>
          <a:p>
            <a:pPr lvl="1" eaLnBrk="1" hangingPunct="1"/>
            <a:r>
              <a:rPr lang="de-DE" altLang="de-DE" dirty="0" smtClean="0"/>
              <a:t>Verleiht uns prophetische-adventistische Identität</a:t>
            </a:r>
          </a:p>
          <a:p>
            <a:pPr lvl="1" eaLnBrk="1" hangingPunct="1"/>
            <a:endParaRPr lang="de-DE" altLang="de-DE" dirty="0" smtClean="0"/>
          </a:p>
          <a:p>
            <a:pPr eaLnBrk="1" hangingPunct="1"/>
            <a:r>
              <a:rPr lang="de-DE" altLang="de-DE" dirty="0" smtClean="0"/>
              <a:t>„Die wichtigste Schriftstelle, die die Grundlage und den Hauptpfeiler des Adventglaubens bildete, ist die in Daniel 8,14 gegebene Erklärung: „Bis zweitausenddreihundert Abende und Morgen um sind; dann wird das Heiligtum wieder geweiht werden.“</a:t>
            </a:r>
          </a:p>
          <a:p>
            <a:pPr lvl="3" eaLnBrk="1" hangingPunct="1"/>
            <a:r>
              <a:rPr lang="de-DE" altLang="de-DE" dirty="0" smtClean="0"/>
              <a:t>Ellen White, Vom Schatten zum Licht, S. 411</a:t>
            </a:r>
          </a:p>
          <a:p>
            <a:pPr lvl="3" eaLnBrk="1" hangingPunct="1"/>
            <a:endParaRPr lang="de-DE" altLang="de-DE" dirty="0" smtClean="0"/>
          </a:p>
          <a:p>
            <a:pPr eaLnBrk="1" hangingPunct="1"/>
            <a:endParaRPr lang="de-DE" altLang="de-DE" dirty="0" smtClean="0"/>
          </a:p>
          <a:p>
            <a:pPr lvl="3" eaLnBrk="1" hangingPunct="1"/>
            <a:endParaRPr lang="en-US" altLang="de-DE" sz="1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0243" name="Rectangle 2"/>
          <p:cNvSpPr>
            <a:spLocks noGrp="1" noChangeArrowheads="1"/>
          </p:cNvSpPr>
          <p:nvPr>
            <p:ph type="title"/>
          </p:nvPr>
        </p:nvSpPr>
        <p:spPr/>
        <p:txBody>
          <a:bodyPr/>
          <a:lstStyle/>
          <a:p>
            <a:pPr eaLnBrk="1" hangingPunct="1"/>
            <a:r>
              <a:rPr lang="en-US" altLang="de-DE" dirty="0" err="1" smtClean="0"/>
              <a:t>Frische</a:t>
            </a:r>
            <a:r>
              <a:rPr lang="en-US" altLang="de-DE" dirty="0" smtClean="0"/>
              <a:t> </a:t>
            </a:r>
            <a:r>
              <a:rPr lang="en-US" altLang="de-DE" dirty="0" err="1" smtClean="0"/>
              <a:t>Augen</a:t>
            </a:r>
            <a:endParaRPr lang="en-US" altLang="de-DE" dirty="0" smtClean="0"/>
          </a:p>
        </p:txBody>
      </p:sp>
      <p:sp>
        <p:nvSpPr>
          <p:cNvPr id="220163" name="Rectangle 3"/>
          <p:cNvSpPr>
            <a:spLocks noGrp="1" noChangeArrowheads="1"/>
          </p:cNvSpPr>
          <p:nvPr>
            <p:ph type="body" idx="1"/>
          </p:nvPr>
        </p:nvSpPr>
        <p:spPr>
          <a:xfrm>
            <a:off x="566738" y="1484313"/>
            <a:ext cx="8181975" cy="4535487"/>
          </a:xfrm>
        </p:spPr>
        <p:txBody>
          <a:bodyPr/>
          <a:lstStyle/>
          <a:p>
            <a:pPr eaLnBrk="1" hangingPunct="1"/>
            <a:r>
              <a:rPr lang="de-DE" altLang="de-DE" dirty="0" smtClean="0"/>
              <a:t>Textorientierte Analyse</a:t>
            </a:r>
          </a:p>
          <a:p>
            <a:pPr lvl="1" eaLnBrk="1" hangingPunct="1"/>
            <a:r>
              <a:rPr lang="de-DE" altLang="de-DE" dirty="0" smtClean="0"/>
              <a:t>Hermeneutisches Viereck (Autor, Text, Leser/Rezipienten, Sache)</a:t>
            </a:r>
          </a:p>
          <a:p>
            <a:pPr lvl="1" eaLnBrk="1" hangingPunct="1"/>
            <a:r>
              <a:rPr lang="de-DE" altLang="de-DE" dirty="0" smtClean="0"/>
              <a:t>Fokus auf den Text und seine Eigenschaften</a:t>
            </a:r>
          </a:p>
          <a:p>
            <a:pPr lvl="1" eaLnBrk="1" hangingPunct="1"/>
            <a:r>
              <a:rPr lang="de-DE" altLang="de-DE" dirty="0" smtClean="0"/>
              <a:t>Linguistik, Semantik, literarische Kunst, </a:t>
            </a:r>
            <a:r>
              <a:rPr lang="de-DE" altLang="de-DE" dirty="0" err="1" smtClean="0"/>
              <a:t>Intratextualität</a:t>
            </a:r>
            <a:r>
              <a:rPr lang="de-DE" altLang="de-DE" dirty="0" smtClean="0"/>
              <a:t> &amp; Intertextualität</a:t>
            </a:r>
          </a:p>
          <a:p>
            <a:pPr lvl="1" eaLnBrk="1" hangingPunct="1"/>
            <a:r>
              <a:rPr lang="de-AT" altLang="de-DE" dirty="0" smtClean="0"/>
              <a:t>Interaktives Lesemodell</a:t>
            </a:r>
            <a:endParaRPr lang="de-DE" altLang="de-DE" dirty="0" smtClean="0"/>
          </a:p>
          <a:p>
            <a:pPr lvl="1" eaLnBrk="1" hangingPunct="1"/>
            <a:endParaRPr lang="de-DE" altLang="de-DE" dirty="0" smtClean="0"/>
          </a:p>
          <a:p>
            <a:pPr eaLnBrk="1" hangingPunct="1"/>
            <a:endParaRPr lang="de-DE" altLang="de-DE" sz="1600" dirty="0" smtClean="0"/>
          </a:p>
        </p:txBody>
      </p:sp>
      <p:cxnSp>
        <p:nvCxnSpPr>
          <p:cNvPr id="6" name="AutoShape 17"/>
          <p:cNvCxnSpPr>
            <a:cxnSpLocks noChangeShapeType="1"/>
          </p:cNvCxnSpPr>
          <p:nvPr/>
        </p:nvCxnSpPr>
        <p:spPr bwMode="auto">
          <a:xfrm rot="16200000" flipH="1" flipV="1">
            <a:off x="5723494" y="2564270"/>
            <a:ext cx="1588" cy="2880000"/>
          </a:xfrm>
          <a:prstGeom prst="curvedConnector3">
            <a:avLst>
              <a:gd name="adj1" fmla="val -56711461"/>
            </a:avLst>
          </a:prstGeom>
          <a:noFill/>
          <a:ln w="317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 Box 4"/>
          <p:cNvSpPr txBox="1">
            <a:spLocks noChangeArrowheads="1"/>
          </p:cNvSpPr>
          <p:nvPr/>
        </p:nvSpPr>
        <p:spPr bwMode="auto">
          <a:xfrm>
            <a:off x="2555776" y="4068361"/>
            <a:ext cx="295232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accent2"/>
              </a:buClr>
              <a:buFont typeface="Wingdings" pitchFamily="2" charset="2"/>
              <a:buChar char="o"/>
              <a:defRPr sz="3000">
                <a:solidFill>
                  <a:schemeClr val="tx1"/>
                </a:solidFill>
                <a:latin typeface="Humanst521 BT" pitchFamily="34" charset="0"/>
              </a:defRPr>
            </a:lvl1pPr>
            <a:lvl2pPr marL="742950" indent="-285750" eaLnBrk="0" hangingPunct="0">
              <a:spcBef>
                <a:spcPct val="20000"/>
              </a:spcBef>
              <a:buClr>
                <a:schemeClr val="accent2"/>
              </a:buClr>
              <a:buFont typeface="Wingdings" pitchFamily="2" charset="2"/>
              <a:buChar char="n"/>
              <a:defRPr sz="2600">
                <a:solidFill>
                  <a:schemeClr val="tx1"/>
                </a:solidFill>
                <a:latin typeface="Humanst521 BT" pitchFamily="34" charset="0"/>
              </a:defRPr>
            </a:lvl2pPr>
            <a:lvl3pPr marL="1143000" indent="-228600" eaLnBrk="0" hangingPunct="0">
              <a:spcBef>
                <a:spcPct val="20000"/>
              </a:spcBef>
              <a:buClr>
                <a:schemeClr val="accent2"/>
              </a:buClr>
              <a:buFont typeface="Wingdings" pitchFamily="2" charset="2"/>
              <a:buChar char="o"/>
              <a:defRPr sz="2300">
                <a:solidFill>
                  <a:schemeClr val="tx1"/>
                </a:solidFill>
                <a:latin typeface="Humanst521 BT" pitchFamily="34" charset="0"/>
              </a:defRPr>
            </a:lvl3pPr>
            <a:lvl4pPr marL="1600200" indent="-228600" eaLnBrk="0" hangingPunct="0">
              <a:spcBef>
                <a:spcPct val="20000"/>
              </a:spcBef>
              <a:buClr>
                <a:schemeClr val="accent2"/>
              </a:buClr>
              <a:buFont typeface="Wingdings" pitchFamily="2" charset="2"/>
              <a:buChar char="n"/>
              <a:defRPr sz="2000">
                <a:solidFill>
                  <a:schemeClr val="tx1"/>
                </a:solidFill>
                <a:latin typeface="Humanst521 BT" pitchFamily="34" charset="0"/>
              </a:defRPr>
            </a:lvl4pPr>
            <a:lvl5pPr marL="2057400" indent="-228600" eaLnBrk="0" hangingPunct="0">
              <a:spcBef>
                <a:spcPct val="25000"/>
              </a:spcBef>
              <a:buClr>
                <a:schemeClr val="accent2"/>
              </a:buClr>
              <a:buFont typeface="Wingdings" pitchFamily="2" charset="2"/>
              <a:buChar char="§"/>
              <a:defRPr>
                <a:solidFill>
                  <a:schemeClr val="tx1"/>
                </a:solidFill>
                <a:latin typeface="Humanst521 BT" pitchFamily="34" charset="0"/>
              </a:defRPr>
            </a:lvl5pPr>
            <a:lvl6pPr marL="25146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6pPr>
            <a:lvl7pPr marL="29718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7pPr>
            <a:lvl8pPr marL="34290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8pPr>
            <a:lvl9pPr marL="38862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9pPr>
          </a:lstStyle>
          <a:p>
            <a:pPr algn="ctr" eaLnBrk="1" hangingPunct="1">
              <a:spcBef>
                <a:spcPct val="50000"/>
              </a:spcBef>
              <a:buClrTx/>
              <a:buFontTx/>
              <a:buNone/>
            </a:pPr>
            <a:r>
              <a:rPr lang="de-DE" altLang="de-DE" sz="3200" b="1" dirty="0">
                <a:solidFill>
                  <a:srgbClr val="0000FF"/>
                </a:solidFill>
                <a:latin typeface="Tekton Pro" pitchFamily="34" charset="0"/>
              </a:rPr>
              <a:t>Frische Augen</a:t>
            </a:r>
            <a:endParaRPr lang="de-DE" altLang="de-DE" sz="3600" b="1" dirty="0">
              <a:solidFill>
                <a:srgbClr val="0000FF"/>
              </a:solidFill>
              <a:latin typeface="Tekton Pro" pitchFamily="34" charset="0"/>
            </a:endParaRPr>
          </a:p>
        </p:txBody>
      </p:sp>
      <p:sp>
        <p:nvSpPr>
          <p:cNvPr id="8" name="Text Box 5"/>
          <p:cNvSpPr txBox="1">
            <a:spLocks noChangeArrowheads="1"/>
          </p:cNvSpPr>
          <p:nvPr/>
        </p:nvSpPr>
        <p:spPr bwMode="auto">
          <a:xfrm>
            <a:off x="6227713" y="4083794"/>
            <a:ext cx="19446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Font typeface="Wingdings" pitchFamily="2" charset="2"/>
              <a:buChar char="o"/>
              <a:defRPr sz="3000">
                <a:solidFill>
                  <a:schemeClr val="tx1"/>
                </a:solidFill>
                <a:latin typeface="Humanst521 BT" pitchFamily="34" charset="0"/>
              </a:defRPr>
            </a:lvl1pPr>
            <a:lvl2pPr marL="742950" indent="-285750" eaLnBrk="0" hangingPunct="0">
              <a:spcBef>
                <a:spcPct val="20000"/>
              </a:spcBef>
              <a:buClr>
                <a:schemeClr val="accent2"/>
              </a:buClr>
              <a:buFont typeface="Wingdings" pitchFamily="2" charset="2"/>
              <a:buChar char="n"/>
              <a:defRPr sz="2600">
                <a:solidFill>
                  <a:schemeClr val="tx1"/>
                </a:solidFill>
                <a:latin typeface="Humanst521 BT" pitchFamily="34" charset="0"/>
              </a:defRPr>
            </a:lvl2pPr>
            <a:lvl3pPr marL="1143000" indent="-228600" eaLnBrk="0" hangingPunct="0">
              <a:spcBef>
                <a:spcPct val="20000"/>
              </a:spcBef>
              <a:buClr>
                <a:schemeClr val="accent2"/>
              </a:buClr>
              <a:buFont typeface="Wingdings" pitchFamily="2" charset="2"/>
              <a:buChar char="o"/>
              <a:defRPr sz="2300">
                <a:solidFill>
                  <a:schemeClr val="tx1"/>
                </a:solidFill>
                <a:latin typeface="Humanst521 BT" pitchFamily="34" charset="0"/>
              </a:defRPr>
            </a:lvl3pPr>
            <a:lvl4pPr marL="1600200" indent="-228600" eaLnBrk="0" hangingPunct="0">
              <a:spcBef>
                <a:spcPct val="20000"/>
              </a:spcBef>
              <a:buClr>
                <a:schemeClr val="accent2"/>
              </a:buClr>
              <a:buFont typeface="Wingdings" pitchFamily="2" charset="2"/>
              <a:buChar char="n"/>
              <a:defRPr sz="2000">
                <a:solidFill>
                  <a:schemeClr val="tx1"/>
                </a:solidFill>
                <a:latin typeface="Humanst521 BT" pitchFamily="34" charset="0"/>
              </a:defRPr>
            </a:lvl4pPr>
            <a:lvl5pPr marL="2057400" indent="-228600" eaLnBrk="0" hangingPunct="0">
              <a:spcBef>
                <a:spcPct val="25000"/>
              </a:spcBef>
              <a:buClr>
                <a:schemeClr val="accent2"/>
              </a:buClr>
              <a:buFont typeface="Wingdings" pitchFamily="2" charset="2"/>
              <a:buChar char="§"/>
              <a:defRPr>
                <a:solidFill>
                  <a:schemeClr val="tx1"/>
                </a:solidFill>
                <a:latin typeface="Humanst521 BT" pitchFamily="34" charset="0"/>
              </a:defRPr>
            </a:lvl5pPr>
            <a:lvl6pPr marL="25146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6pPr>
            <a:lvl7pPr marL="29718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7pPr>
            <a:lvl8pPr marL="34290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8pPr>
            <a:lvl9pPr marL="3886200" indent="-228600" eaLnBrk="0" fontAlgn="base" hangingPunct="0">
              <a:spcBef>
                <a:spcPct val="25000"/>
              </a:spcBef>
              <a:spcAft>
                <a:spcPct val="0"/>
              </a:spcAft>
              <a:buClr>
                <a:schemeClr val="accent2"/>
              </a:buClr>
              <a:buFont typeface="Wingdings" pitchFamily="2" charset="2"/>
              <a:buChar char="§"/>
              <a:defRPr>
                <a:solidFill>
                  <a:schemeClr val="tx1"/>
                </a:solidFill>
                <a:latin typeface="Humanst521 BT" pitchFamily="34" charset="0"/>
              </a:defRPr>
            </a:lvl9pPr>
          </a:lstStyle>
          <a:p>
            <a:pPr algn="ctr" eaLnBrk="1" hangingPunct="1">
              <a:spcBef>
                <a:spcPct val="50000"/>
              </a:spcBef>
              <a:buClrTx/>
              <a:buFontTx/>
              <a:buNone/>
            </a:pPr>
            <a:r>
              <a:rPr lang="de-DE" altLang="de-DE" sz="3600" dirty="0">
                <a:solidFill>
                  <a:srgbClr val="0000FF"/>
                </a:solidFill>
                <a:latin typeface="Tekton Pro" pitchFamily="34" charset="0"/>
              </a:rPr>
              <a:t>Text</a:t>
            </a:r>
          </a:p>
        </p:txBody>
      </p:sp>
      <p:cxnSp>
        <p:nvCxnSpPr>
          <p:cNvPr id="9" name="AutoShape 15"/>
          <p:cNvCxnSpPr>
            <a:cxnSpLocks noChangeShapeType="1"/>
          </p:cNvCxnSpPr>
          <p:nvPr/>
        </p:nvCxnSpPr>
        <p:spPr bwMode="auto">
          <a:xfrm rot="16200000" flipH="1">
            <a:off x="5723494" y="3356358"/>
            <a:ext cx="1587" cy="2880000"/>
          </a:xfrm>
          <a:prstGeom prst="curvedConnector3">
            <a:avLst>
              <a:gd name="adj1" fmla="val 52254631"/>
            </a:avLst>
          </a:prstGeom>
          <a:noFill/>
          <a:ln w="317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0163">
                                            <p:txEl>
                                              <p:pRg st="0" end="0"/>
                                            </p:txEl>
                                          </p:spTgt>
                                        </p:tgtEl>
                                        <p:attrNameLst>
                                          <p:attrName>style.visibility</p:attrName>
                                        </p:attrNameLst>
                                      </p:cBhvr>
                                      <p:to>
                                        <p:strVal val="visible"/>
                                      </p:to>
                                    </p:set>
                                    <p:anim calcmode="lin" valueType="num">
                                      <p:cBhvr additive="base">
                                        <p:cTn id="7" dur="500" fill="hold"/>
                                        <p:tgtEl>
                                          <p:spTgt spid="220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016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0163">
                                            <p:txEl>
                                              <p:pRg st="1" end="1"/>
                                            </p:txEl>
                                          </p:spTgt>
                                        </p:tgtEl>
                                        <p:attrNameLst>
                                          <p:attrName>style.visibility</p:attrName>
                                        </p:attrNameLst>
                                      </p:cBhvr>
                                      <p:to>
                                        <p:strVal val="visible"/>
                                      </p:to>
                                    </p:set>
                                    <p:anim calcmode="lin" valueType="num">
                                      <p:cBhvr additive="base">
                                        <p:cTn id="11" dur="500" fill="hold"/>
                                        <p:tgtEl>
                                          <p:spTgt spid="22016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016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0163">
                                            <p:txEl>
                                              <p:pRg st="2" end="2"/>
                                            </p:txEl>
                                          </p:spTgt>
                                        </p:tgtEl>
                                        <p:attrNameLst>
                                          <p:attrName>style.visibility</p:attrName>
                                        </p:attrNameLst>
                                      </p:cBhvr>
                                      <p:to>
                                        <p:strVal val="visible"/>
                                      </p:to>
                                    </p:set>
                                    <p:anim calcmode="lin" valueType="num">
                                      <p:cBhvr additive="base">
                                        <p:cTn id="15" dur="500" fill="hold"/>
                                        <p:tgtEl>
                                          <p:spTgt spid="22016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2016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0163">
                                            <p:txEl>
                                              <p:pRg st="3" end="3"/>
                                            </p:txEl>
                                          </p:spTgt>
                                        </p:tgtEl>
                                        <p:attrNameLst>
                                          <p:attrName>style.visibility</p:attrName>
                                        </p:attrNameLst>
                                      </p:cBhvr>
                                      <p:to>
                                        <p:strVal val="visible"/>
                                      </p:to>
                                    </p:set>
                                    <p:anim calcmode="lin" valueType="num">
                                      <p:cBhvr additive="base">
                                        <p:cTn id="19" dur="500" fill="hold"/>
                                        <p:tgtEl>
                                          <p:spTgt spid="22016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016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0163">
                                            <p:txEl>
                                              <p:pRg st="4" end="4"/>
                                            </p:txEl>
                                          </p:spTgt>
                                        </p:tgtEl>
                                        <p:attrNameLst>
                                          <p:attrName>style.visibility</p:attrName>
                                        </p:attrNameLst>
                                      </p:cBhvr>
                                      <p:to>
                                        <p:strVal val="visible"/>
                                      </p:to>
                                    </p:set>
                                    <p:anim calcmode="lin" valueType="num">
                                      <p:cBhvr additive="base">
                                        <p:cTn id="23" dur="500" fill="hold"/>
                                        <p:tgtEl>
                                          <p:spTgt spid="22016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2016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1267" name="Rectangle 2"/>
          <p:cNvSpPr>
            <a:spLocks noGrp="1" noChangeArrowheads="1"/>
          </p:cNvSpPr>
          <p:nvPr>
            <p:ph type="title"/>
          </p:nvPr>
        </p:nvSpPr>
        <p:spPr/>
        <p:txBody>
          <a:bodyPr/>
          <a:lstStyle/>
          <a:p>
            <a:pPr eaLnBrk="1" hangingPunct="1"/>
            <a:r>
              <a:rPr lang="en-US" altLang="de-DE" dirty="0" err="1" smtClean="0"/>
              <a:t>Textorientierte</a:t>
            </a:r>
            <a:r>
              <a:rPr lang="en-US" altLang="de-DE" dirty="0" smtClean="0"/>
              <a:t> </a:t>
            </a:r>
            <a:r>
              <a:rPr lang="en-US" altLang="de-DE" dirty="0" err="1" smtClean="0"/>
              <a:t>Analyse</a:t>
            </a:r>
            <a:endParaRPr lang="en-US" altLang="de-DE" dirty="0" smtClean="0"/>
          </a:p>
        </p:txBody>
      </p:sp>
      <p:sp>
        <p:nvSpPr>
          <p:cNvPr id="11268" name="Rectangle 3"/>
          <p:cNvSpPr>
            <a:spLocks noGrp="1" noChangeArrowheads="1"/>
          </p:cNvSpPr>
          <p:nvPr>
            <p:ph type="body" idx="1"/>
          </p:nvPr>
        </p:nvSpPr>
        <p:spPr/>
        <p:txBody>
          <a:bodyPr/>
          <a:lstStyle/>
          <a:p>
            <a:pPr eaLnBrk="1" hangingPunct="1"/>
            <a:r>
              <a:rPr lang="de-DE" altLang="de-DE" sz="1800" dirty="0" smtClean="0"/>
              <a:t>Es existiert nur ein Weg, der hoffen lässt, die Konventionen und literarischen Formen eines Stückes antiker Literatur, die diesem zu eigen sind, ans Licht zu bringen, und er besteht darin, geduldig und demütig zuzuhören. Der Kritiker muss alle Versuchungen, dem Text vorgefasste Urteile aufzuerlegen, im Zaum halten. Er muss sich immer wieder in ihn hineinversenken, mit all seinen Sinnen bereit sein, jeden möglichen Reiz – sei er mental-ideengeschichtlich, akustisch, ästhetisch, sprachlich, visuell – zu erfassen, bis seine Charakteristika hervorzutreten beginnen und ihre ursprüngliche Form und ihr Muster zum Vorschein kommen.</a:t>
            </a:r>
          </a:p>
          <a:p>
            <a:pPr lvl="3" eaLnBrk="1" hangingPunct="1"/>
            <a:r>
              <a:rPr lang="de-DE" altLang="de-DE" dirty="0" smtClean="0"/>
              <a:t>Moshe </a:t>
            </a:r>
            <a:r>
              <a:rPr lang="de-DE" altLang="de-DE" dirty="0" err="1" smtClean="0"/>
              <a:t>Greenberg</a:t>
            </a:r>
            <a:r>
              <a:rPr lang="de-DE" altLang="de-DE" dirty="0" smtClean="0"/>
              <a:t>, Ezechiel</a:t>
            </a:r>
            <a:r>
              <a:rPr lang="de-DE" altLang="de-DE" i="1" dirty="0" smtClean="0"/>
              <a:t> 1-20</a:t>
            </a:r>
            <a:r>
              <a:rPr lang="de-DE" altLang="de-DE" dirty="0" smtClean="0"/>
              <a:t> (</a:t>
            </a:r>
            <a:r>
              <a:rPr lang="de-DE" altLang="de-DE" dirty="0" err="1" smtClean="0"/>
              <a:t>HThKAT</a:t>
            </a:r>
            <a:r>
              <a:rPr lang="de-DE" altLang="de-DE" dirty="0" smtClean="0"/>
              <a:t>), S. 38.</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3315" name="Rectangle 2"/>
          <p:cNvSpPr>
            <a:spLocks noGrp="1" noChangeArrowheads="1"/>
          </p:cNvSpPr>
          <p:nvPr>
            <p:ph type="title"/>
          </p:nvPr>
        </p:nvSpPr>
        <p:spPr/>
        <p:txBody>
          <a:bodyPr/>
          <a:lstStyle/>
          <a:p>
            <a:pPr eaLnBrk="1" hangingPunct="1"/>
            <a:r>
              <a:rPr lang="de-DE" altLang="de-DE" smtClean="0"/>
              <a:t>Weitwinkel-Perspektive</a:t>
            </a:r>
          </a:p>
        </p:txBody>
      </p:sp>
      <p:sp>
        <p:nvSpPr>
          <p:cNvPr id="13316" name="Rectangle 3"/>
          <p:cNvSpPr>
            <a:spLocks noGrp="1" noChangeArrowheads="1"/>
          </p:cNvSpPr>
          <p:nvPr>
            <p:ph type="body" idx="1"/>
          </p:nvPr>
        </p:nvSpPr>
        <p:spPr/>
        <p:txBody>
          <a:bodyPr/>
          <a:lstStyle/>
          <a:p>
            <a:pPr eaLnBrk="1" hangingPunct="1"/>
            <a:r>
              <a:rPr lang="de-DE" altLang="de-DE" smtClean="0"/>
              <a:t>Themen des Danielbuches</a:t>
            </a:r>
          </a:p>
          <a:p>
            <a:pPr eaLnBrk="1" hangingPunct="1"/>
            <a:r>
              <a:rPr lang="de-DE" altLang="de-DE" smtClean="0"/>
              <a:t>Literarische Formen</a:t>
            </a:r>
          </a:p>
          <a:p>
            <a:pPr eaLnBrk="1" hangingPunct="1"/>
            <a:r>
              <a:rPr lang="de-DE" altLang="de-DE" smtClean="0"/>
              <a:t>Besonderheiten zu Daniel 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a:defRPr/>
            </a:pPr>
            <a:r>
              <a:rPr lang="de-DE" altLang="de-DE" dirty="0"/>
              <a:t>Warum Daniel 08/14? Quick Facts </a:t>
            </a:r>
            <a:r>
              <a:rPr lang="en-US" altLang="de-DE" dirty="0"/>
              <a:t>(M. Pröbstle)</a:t>
            </a:r>
          </a:p>
        </p:txBody>
      </p:sp>
      <p:sp>
        <p:nvSpPr>
          <p:cNvPr id="14339" name="Rectangle 2"/>
          <p:cNvSpPr>
            <a:spLocks noGrp="1" noChangeArrowheads="1"/>
          </p:cNvSpPr>
          <p:nvPr>
            <p:ph type="title"/>
          </p:nvPr>
        </p:nvSpPr>
        <p:spPr/>
        <p:txBody>
          <a:bodyPr/>
          <a:lstStyle/>
          <a:p>
            <a:pPr eaLnBrk="1" hangingPunct="1"/>
            <a:r>
              <a:rPr lang="de-DE" altLang="de-DE" smtClean="0"/>
              <a:t>Themen des Danielbuches</a:t>
            </a:r>
          </a:p>
        </p:txBody>
      </p:sp>
      <p:sp>
        <p:nvSpPr>
          <p:cNvPr id="14340" name="Rectangle 3"/>
          <p:cNvSpPr>
            <a:spLocks noGrp="1" noChangeArrowheads="1"/>
          </p:cNvSpPr>
          <p:nvPr>
            <p:ph type="body" idx="1"/>
          </p:nvPr>
        </p:nvSpPr>
        <p:spPr>
          <a:xfrm>
            <a:off x="566738" y="1484313"/>
            <a:ext cx="8326437" cy="4535487"/>
          </a:xfrm>
        </p:spPr>
        <p:txBody>
          <a:bodyPr/>
          <a:lstStyle/>
          <a:p>
            <a:pPr eaLnBrk="1" hangingPunct="1">
              <a:lnSpc>
                <a:spcPct val="90000"/>
              </a:lnSpc>
            </a:pPr>
            <a:r>
              <a:rPr lang="de-DE" altLang="de-DE" smtClean="0"/>
              <a:t>Souveränität Gottes</a:t>
            </a:r>
          </a:p>
          <a:p>
            <a:pPr lvl="1" eaLnBrk="1" hangingPunct="1">
              <a:lnSpc>
                <a:spcPct val="90000"/>
              </a:lnSpc>
            </a:pPr>
            <a:r>
              <a:rPr lang="de-DE" altLang="de-DE" smtClean="0"/>
              <a:t>Gott der Einzelnen, der Nationen, der Geschichte</a:t>
            </a:r>
          </a:p>
          <a:p>
            <a:pPr lvl="1" eaLnBrk="1" hangingPunct="1">
              <a:lnSpc>
                <a:spcPct val="90000"/>
              </a:lnSpc>
            </a:pPr>
            <a:r>
              <a:rPr lang="de-DE" altLang="de-DE" smtClean="0"/>
              <a:t>Gott “gibt”</a:t>
            </a:r>
          </a:p>
          <a:p>
            <a:pPr lvl="1" eaLnBrk="1" hangingPunct="1">
              <a:lnSpc>
                <a:spcPct val="90000"/>
              </a:lnSpc>
            </a:pPr>
            <a:r>
              <a:rPr lang="de-DE" altLang="de-DE" smtClean="0"/>
              <a:t>Gott ist Richter</a:t>
            </a:r>
          </a:p>
          <a:p>
            <a:pPr eaLnBrk="1" hangingPunct="1">
              <a:lnSpc>
                <a:spcPct val="90000"/>
              </a:lnSpc>
            </a:pPr>
            <a:r>
              <a:rPr lang="de-DE" altLang="de-DE" smtClean="0"/>
              <a:t>Wechselwirkung: himmlische u. irdische Ebene</a:t>
            </a:r>
          </a:p>
          <a:p>
            <a:pPr eaLnBrk="1" hangingPunct="1">
              <a:lnSpc>
                <a:spcPct val="90000"/>
              </a:lnSpc>
            </a:pPr>
            <a:r>
              <a:rPr lang="de-DE" altLang="de-DE" smtClean="0"/>
              <a:t>Kult</a:t>
            </a:r>
          </a:p>
          <a:p>
            <a:pPr eaLnBrk="1" hangingPunct="1">
              <a:lnSpc>
                <a:spcPct val="90000"/>
              </a:lnSpc>
            </a:pPr>
            <a:r>
              <a:rPr lang="de-DE" altLang="de-DE" smtClean="0"/>
              <a:t>Eschatologie</a:t>
            </a:r>
          </a:p>
          <a:p>
            <a:pPr eaLnBrk="1" hangingPunct="1">
              <a:lnSpc>
                <a:spcPct val="90000"/>
              </a:lnSpc>
            </a:pPr>
            <a:r>
              <a:rPr lang="de-DE" altLang="de-DE" smtClean="0"/>
              <a:t>Gebet</a:t>
            </a:r>
          </a:p>
          <a:p>
            <a:pPr eaLnBrk="1" hangingPunct="1">
              <a:lnSpc>
                <a:spcPct val="90000"/>
              </a:lnSpc>
            </a:pPr>
            <a:r>
              <a:rPr lang="de-DE" altLang="de-DE" smtClean="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Profil">
  <a:themeElements>
    <a:clrScheme name="1_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
      <a:majorFont>
        <a:latin typeface="Humanst521 BT"/>
        <a:ea typeface=""/>
        <a:cs typeface=""/>
      </a:majorFont>
      <a:minorFont>
        <a:latin typeface="Humanst521 B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rofil">
  <a:themeElements>
    <a:clrScheme name="2_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
      <a:majorFont>
        <a:latin typeface="Humanst521 BT"/>
        <a:ea typeface=""/>
        <a:cs typeface=""/>
      </a:majorFont>
      <a:minorFont>
        <a:latin typeface="Humanst521 B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Humanst521 BT"/>
        <a:ea typeface=""/>
        <a:cs typeface=""/>
      </a:majorFont>
      <a:minorFont>
        <a:latin typeface="Humanst521 B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Orbit</Template>
  <TotalTime>0</TotalTime>
  <Words>3218</Words>
  <Application>Microsoft Office PowerPoint</Application>
  <PresentationFormat>Bildschirmpräsentation (4:3)</PresentationFormat>
  <Paragraphs>607</Paragraphs>
  <Slides>43</Slides>
  <Notes>35</Notes>
  <HiddenSlides>1</HiddenSlides>
  <MMClips>0</MMClips>
  <ScaleCrop>false</ScaleCrop>
  <HeadingPairs>
    <vt:vector size="6" baseType="variant">
      <vt:variant>
        <vt:lpstr>Verwendete Schriftarten</vt:lpstr>
      </vt:variant>
      <vt:variant>
        <vt:i4>8</vt:i4>
      </vt:variant>
      <vt:variant>
        <vt:lpstr>Design</vt:lpstr>
      </vt:variant>
      <vt:variant>
        <vt:i4>3</vt:i4>
      </vt:variant>
      <vt:variant>
        <vt:lpstr>Folientitel</vt:lpstr>
      </vt:variant>
      <vt:variant>
        <vt:i4>43</vt:i4>
      </vt:variant>
    </vt:vector>
  </HeadingPairs>
  <TitlesOfParts>
    <vt:vector size="54" baseType="lpstr">
      <vt:lpstr>Bwhebb</vt:lpstr>
      <vt:lpstr>Times New Roman</vt:lpstr>
      <vt:lpstr>Arial</vt:lpstr>
      <vt:lpstr>Humanst521 BT</vt:lpstr>
      <vt:lpstr>Wingdings</vt:lpstr>
      <vt:lpstr>Calibri</vt:lpstr>
      <vt:lpstr>Verdana</vt:lpstr>
      <vt:lpstr>Tekton Pro</vt:lpstr>
      <vt:lpstr>1_Profil</vt:lpstr>
      <vt:lpstr>2_Profil</vt:lpstr>
      <vt:lpstr>Profil</vt:lpstr>
      <vt:lpstr>Warum Daniel 08/14? Quick Facts</vt:lpstr>
      <vt:lpstr>Fragen?    Zeit. Ereignis. Bedeutung.</vt:lpstr>
      <vt:lpstr>Wie gehen wir vor?</vt:lpstr>
      <vt:lpstr>Erste Überlegungen</vt:lpstr>
      <vt:lpstr>Warum Daniel 08/14?</vt:lpstr>
      <vt:lpstr>Frische Augen</vt:lpstr>
      <vt:lpstr>Textorientierte Analyse</vt:lpstr>
      <vt:lpstr>Weitwinkel-Perspektive</vt:lpstr>
      <vt:lpstr>Themen des Danielbuches</vt:lpstr>
      <vt:lpstr>Literarische Formen</vt:lpstr>
      <vt:lpstr>Besonderheiten</vt:lpstr>
      <vt:lpstr>PowerPoint-Präsentation</vt:lpstr>
      <vt:lpstr>Quick Facts Daniel 8</vt:lpstr>
      <vt:lpstr>Übersicht Daniel 8</vt:lpstr>
      <vt:lpstr>Daniel 8,9-14</vt:lpstr>
      <vt:lpstr>Hochmut kommt vor dem Fall in Da 8</vt:lpstr>
      <vt:lpstr>PowerPoint-Präsentation</vt:lpstr>
      <vt:lpstr>Das Rätsel des Tamid – Was ist’s?</vt:lpstr>
      <vt:lpstr>Was macht das Horn so Schlimmes?</vt:lpstr>
      <vt:lpstr>Daniel 8,9-14</vt:lpstr>
      <vt:lpstr>1844 in 6 Schritten</vt:lpstr>
      <vt:lpstr>1844 in 6 Schritten</vt:lpstr>
      <vt:lpstr>(S1) Wer ist das kleine Horn in Dan 8? Textbefund</vt:lpstr>
      <vt:lpstr>(S1) Wer ist das kleine Horn in Dan 8? Historisches</vt:lpstr>
      <vt:lpstr>(S2) Erkenne, 2300 AM sind nicht buchstäblich</vt:lpstr>
      <vt:lpstr>PowerPoint-Präsentation</vt:lpstr>
      <vt:lpstr>(S3) Erkenne, die Verbindung von Da 9 mit Da 8</vt:lpstr>
      <vt:lpstr>Vorkommen von „verstehen“ (Hebr. bin)</vt:lpstr>
      <vt:lpstr>(S4) Identifiziere den Beginn der 70 Wochen</vt:lpstr>
      <vt:lpstr>Die vier Erlasse der persischen Könige aus Esra-Nehemia</vt:lpstr>
      <vt:lpstr>(S5) Erkenne das Tag/Jahr-Prinzip bei 70 W + 2300 AM</vt:lpstr>
      <vt:lpstr>(S6) Berechne das Ende der 2300 AM</vt:lpstr>
      <vt:lpstr>Und was passiert ab 1844?</vt:lpstr>
      <vt:lpstr>Wenitsdaq Qodäsch</vt:lpstr>
      <vt:lpstr>Wenitsdaq Qodäsch</vt:lpstr>
      <vt:lpstr>Versöhnungstag (VT) in Daniel 8</vt:lpstr>
      <vt:lpstr>Versöhnungstag - Reinigung</vt:lpstr>
      <vt:lpstr>Versöhnungstag – Volk Gottes</vt:lpstr>
      <vt:lpstr>Was passiert nun am Versöhnungstag?</vt:lpstr>
      <vt:lpstr>Praktische Konsequenzen von Dan 8</vt:lpstr>
      <vt:lpstr>So what? Was geht das mich an?</vt:lpstr>
      <vt:lpstr>Praktische Konsequenzen</vt:lpstr>
      <vt:lpstr>Warum Daniel 08/14? Quick Facts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Besitzer</dc:creator>
  <cp:lastModifiedBy>Martin</cp:lastModifiedBy>
  <cp:revision>176</cp:revision>
  <dcterms:created xsi:type="dcterms:W3CDTF">2007-07-08T21:05:00Z</dcterms:created>
  <dcterms:modified xsi:type="dcterms:W3CDTF">2020-03-07T14:00:11Z</dcterms:modified>
</cp:coreProperties>
</file>